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Default Extension="xls" ContentType="application/vnd.ms-exce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wmf" ContentType="image/x-wmf"/>
  <Override PartName="/ppt/notesSlides/notesSlide7.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Default Extension="pict" ContentType="image/pict"/>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vml" ContentType="application/vnd.openxmlformats-officedocument.vmlDrawin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18"/>
  </p:notesMasterIdLst>
  <p:sldIdLst>
    <p:sldId id="256" r:id="rId2"/>
    <p:sldId id="265" r:id="rId3"/>
    <p:sldId id="275" r:id="rId4"/>
    <p:sldId id="285" r:id="rId5"/>
    <p:sldId id="258" r:id="rId6"/>
    <p:sldId id="274" r:id="rId7"/>
    <p:sldId id="276" r:id="rId8"/>
    <p:sldId id="277" r:id="rId9"/>
    <p:sldId id="278" r:id="rId10"/>
    <p:sldId id="279" r:id="rId11"/>
    <p:sldId id="280" r:id="rId12"/>
    <p:sldId id="281" r:id="rId13"/>
    <p:sldId id="282" r:id="rId14"/>
    <p:sldId id="283" r:id="rId15"/>
    <p:sldId id="284" r:id="rId16"/>
    <p:sldId id="287" r:id="rId1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7FFC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78" d="100"/>
          <a:sy n="78" d="100"/>
        </p:scale>
        <p:origin x="-104" y="-192"/>
      </p:cViewPr>
      <p:guideLst>
        <p:guide orient="horz" pos="1824"/>
        <p:guide pos="2832"/>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presProps" Target="presProps.xml"/><Relationship Id="rId4" Type="http://schemas.openxmlformats.org/officeDocument/2006/relationships/slide" Target="slides/slide3.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522B6-671E-024A-AFA1-DD3F7D09E1D2}" type="datetimeFigureOut">
              <a:rPr lang="ja-JP" altLang="en-US" smtClean="0"/>
              <a:pPr/>
              <a:t>10.9.10</a:t>
            </a:fld>
            <a:endParaRPr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C71D0F-CC3B-644E-97E2-2C12B6907F22}"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BCE1C4-8FE8-DD4A-9DC4-0B90DBBC55EC}" type="slidenum">
              <a:rPr lang="en-US" altLang="ja-JP"/>
              <a:pPr/>
              <a:t>3</a:t>
            </a:fld>
            <a:endParaRPr lang="en-US" altLang="ja-JP"/>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A088F3-CE94-3F41-B0DB-978E69FAA1A0}" type="slidenum">
              <a:rPr lang="en-US" altLang="ja-JP"/>
              <a:pPr/>
              <a:t>7</a:t>
            </a:fld>
            <a:endParaRPr lang="en-US" altLang="ja-JP"/>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3367F8-34BE-0145-99E1-F0B837936B4A}" type="slidenum">
              <a:rPr lang="en-US" altLang="ja-JP"/>
              <a:pPr/>
              <a:t>8</a:t>
            </a:fld>
            <a:endParaRPr lang="en-US" altLang="ja-JP"/>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0EE661-6D8D-FD44-A562-365240FC58F2}" type="slidenum">
              <a:rPr lang="en-US" altLang="ja-JP"/>
              <a:pPr/>
              <a:t>9</a:t>
            </a:fld>
            <a:endParaRPr lang="en-US" altLang="ja-JP"/>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AFB922-BC69-1C42-B39C-751F01B19241}" type="slidenum">
              <a:rPr lang="en-US" altLang="ja-JP"/>
              <a:pPr/>
              <a:t>10</a:t>
            </a:fld>
            <a:endParaRPr lang="en-US" altLang="ja-JP"/>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08962E-5752-0E4B-8825-6819382F924D}" type="slidenum">
              <a:rPr lang="en-US" altLang="ja-JP"/>
              <a:pPr/>
              <a:t>11</a:t>
            </a:fld>
            <a:endParaRPr lang="en-US" altLang="ja-JP"/>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5AC2B7-45E0-8B49-A467-77A464E799D2}" type="slidenum">
              <a:rPr lang="en-US" altLang="ja-JP"/>
              <a:pPr/>
              <a:t>12</a:t>
            </a:fld>
            <a:endParaRPr lang="en-US" altLang="ja-JP"/>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010A4-7190-144D-B67E-09AA213FD35E}" type="slidenum">
              <a:rPr lang="en-US" altLang="ja-JP"/>
              <a:pPr/>
              <a:t>13</a:t>
            </a:fld>
            <a:endParaRPr lang="en-US" altLang="ja-JP"/>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F1E68-EFB8-9C40-8089-2227041F00AE}" type="slidenum">
              <a:rPr lang="en-US" altLang="ja-JP"/>
              <a:pPr/>
              <a:t>14</a:t>
            </a:fld>
            <a:endParaRPr lang="en-US" altLang="ja-JP"/>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E83A1B-D5AD-154E-978A-5F287AF7B759}" type="slidenum">
              <a:rPr lang="en-US" altLang="ja-JP"/>
              <a:pPr/>
              <a:t>15</a:t>
            </a:fld>
            <a:endParaRPr lang="en-US" altLang="ja-JP"/>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BB791835-48DF-0A4D-9AC6-78D53A197C53}" type="datetimeFigureOut">
              <a:rPr lang="ja-JP" altLang="en-US" smtClean="0"/>
              <a:pPr/>
              <a:t>10.9.10</a:t>
            </a:fld>
            <a:endParaRPr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47688E3-D5D3-E743-874E-20D028D26BE8}" type="slidenum">
              <a:rPr lang="ja-JP" altLang="en-US"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BB791835-48DF-0A4D-9AC6-78D53A197C53}" type="datetimeFigureOut">
              <a:rPr lang="ja-JP" altLang="en-US" smtClean="0"/>
              <a:pPr/>
              <a:t>10.9.10</a:t>
            </a:fld>
            <a:endParaRPr lang="ja-JP" altLang="en-US"/>
          </a:p>
        </p:txBody>
      </p:sp>
      <p:sp>
        <p:nvSpPr>
          <p:cNvPr id="27" name="スライド番号プレースホルダ 26"/>
          <p:cNvSpPr>
            <a:spLocks noGrp="1"/>
          </p:cNvSpPr>
          <p:nvPr>
            <p:ph type="sldNum" sz="quarter" idx="11"/>
          </p:nvPr>
        </p:nvSpPr>
        <p:spPr/>
        <p:txBody>
          <a:bodyPr rtlCol="0"/>
          <a:lstStyle/>
          <a:p>
            <a:fld id="{947688E3-D5D3-E743-874E-20D028D26BE8}" type="slidenum">
              <a:rPr lang="ja-JP" altLang="en-US" smtClean="0"/>
              <a:pPr/>
              <a:t>‹#›</a:t>
            </a:fld>
            <a:endParaRPr lang="ja-JP" altLang="en-US"/>
          </a:p>
        </p:txBody>
      </p:sp>
      <p:sp>
        <p:nvSpPr>
          <p:cNvPr id="28" name="フッター プレースホルダ 27"/>
          <p:cNvSpPr>
            <a:spLocks noGrp="1"/>
          </p:cNvSpPr>
          <p:nvPr>
            <p:ph type="ftr" sz="quarter" idx="12"/>
          </p:nvPr>
        </p:nvSpPr>
        <p:spPr/>
        <p:txBody>
          <a:bodyPr rtlCol="0"/>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BB791835-48DF-0A4D-9AC6-78D53A197C53}" type="datetimeFigureOut">
              <a:rPr lang="ja-JP" altLang="en-US" smtClean="0"/>
              <a:pPr/>
              <a:t>10.9.10</a:t>
            </a:fld>
            <a:endParaRPr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3" name="フッター プレースホルダ 2"/>
          <p:cNvSpPr>
            <a:spLocks noGrp="1"/>
          </p:cNvSpPr>
          <p:nvPr>
            <p:ph type="ftr" sz="quarter" idx="11"/>
          </p:nvPr>
        </p:nvSpPr>
        <p:spPr/>
        <p:txBody>
          <a:bodyPr/>
          <a:lstStyle/>
          <a:p>
            <a:endParaRPr lang="ja-JP" altLang="en-US"/>
          </a:p>
        </p:txBody>
      </p:sp>
      <p:sp>
        <p:nvSpPr>
          <p:cNvPr id="4" name="スライド番号プレースホルダ 3"/>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BB791835-48DF-0A4D-9AC6-78D53A197C53}" type="datetimeFigureOut">
              <a:rPr lang="ja-JP" altLang="en-US" smtClean="0"/>
              <a:pPr/>
              <a:t>10.9.10</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947688E3-D5D3-E743-874E-20D028D26BE8}" type="slidenum">
              <a:rPr lang="ja-JP" altLang="en-US" smtClean="0"/>
              <a:pPr/>
              <a: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871538" y="533400"/>
            <a:ext cx="8162925" cy="10906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912813" y="1905000"/>
            <a:ext cx="3978275"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5043488" y="1905000"/>
            <a:ext cx="3979862"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912813" y="4076700"/>
            <a:ext cx="3978275"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 5"/>
          <p:cNvSpPr>
            <a:spLocks noGrp="1"/>
          </p:cNvSpPr>
          <p:nvPr>
            <p:ph sz="quarter" idx="4"/>
          </p:nvPr>
        </p:nvSpPr>
        <p:spPr>
          <a:xfrm>
            <a:off x="5043488" y="4076700"/>
            <a:ext cx="3979862"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68"/>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9"/>
          <p:cNvSpPr>
            <a:spLocks noGrp="1" noChangeArrowheads="1"/>
          </p:cNvSpPr>
          <p:nvPr>
            <p:ph type="sldNum" sz="quarter" idx="12"/>
          </p:nvPr>
        </p:nvSpPr>
        <p:spPr>
          <a:ln/>
        </p:spPr>
        <p:txBody>
          <a:bodyPr/>
          <a:lstStyle>
            <a:lvl1pPr>
              <a:defRPr/>
            </a:lvl1pPr>
          </a:lstStyle>
          <a:p>
            <a:pPr>
              <a:defRPr/>
            </a:pPr>
            <a:fld id="{330B763F-DDA3-9E4B-821F-18DB7BF3B565}" type="slidenum">
              <a:rPr lang="en-US" altLang="ja-JP"/>
              <a:pPr>
                <a:defRPr/>
              </a:pPr>
              <a:t>‹#›</a:t>
            </a:fld>
            <a:endParaRPr lang="en-US" altLang="ja-JP"/>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cSld name="タイトル、2 つのコンテンツ (横)、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871538" y="533400"/>
            <a:ext cx="8162925" cy="10906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912813" y="1905000"/>
            <a:ext cx="3978275"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5043488" y="1905000"/>
            <a:ext cx="3979862"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half" idx="3"/>
          </p:nvPr>
        </p:nvSpPr>
        <p:spPr>
          <a:xfrm>
            <a:off x="912813" y="4076700"/>
            <a:ext cx="8110537" cy="20193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7"/>
          <p:cNvSpPr>
            <a:spLocks noGrp="1" noChangeArrowheads="1"/>
          </p:cNvSpPr>
          <p:nvPr>
            <p:ph type="dt" sz="half" idx="10"/>
          </p:nvPr>
        </p:nvSpPr>
        <p:spPr>
          <a:ln/>
        </p:spPr>
        <p:txBody>
          <a:bodyPr/>
          <a:lstStyle>
            <a:lvl1pPr>
              <a:defRPr/>
            </a:lvl1pPr>
          </a:lstStyle>
          <a:p>
            <a:pPr>
              <a:defRPr/>
            </a:pPr>
            <a:fld id="{B45CD73D-804F-6140-A3B5-31DE45469B31}" type="datetime1">
              <a:rPr lang="ja-JP" altLang="en-US" smtClean="0"/>
              <a:pPr>
                <a:defRPr/>
              </a:pPr>
              <a:t>10.9.10</a:t>
            </a:fld>
            <a:endParaRPr lang="en-US" altLang="ja-JP"/>
          </a:p>
        </p:txBody>
      </p:sp>
      <p:sp>
        <p:nvSpPr>
          <p:cNvPr id="7" name="Rectangle 68"/>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9"/>
          <p:cNvSpPr>
            <a:spLocks noGrp="1" noChangeArrowheads="1"/>
          </p:cNvSpPr>
          <p:nvPr>
            <p:ph type="sldNum" sz="quarter" idx="12"/>
          </p:nvPr>
        </p:nvSpPr>
        <p:spPr>
          <a:ln/>
        </p:spPr>
        <p:txBody>
          <a:bodyPr/>
          <a:lstStyle>
            <a:lvl1pPr>
              <a:defRPr/>
            </a:lvl1pPr>
          </a:lstStyle>
          <a:p>
            <a:pPr>
              <a:defRPr/>
            </a:pPr>
            <a:fld id="{44CCCBE6-CA08-BF4F-A81A-3E834F216FBB}" type="slidenum">
              <a:rPr lang="en-US" altLang="ja-JP"/>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B791835-48DF-0A4D-9AC6-78D53A197C53}" type="datetimeFigureOut">
              <a:rPr lang="ja-JP" altLang="en-US" smtClean="0"/>
              <a:pPr/>
              <a:t>10.9.10</a:t>
            </a:fld>
            <a:endParaRPr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47688E3-D5D3-E743-874E-20D028D26BE8}"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xcel_97_-_2004_______1.xls"/><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image" Target="../media/image8.png"/><Relationship Id="rId5" Type="http://schemas.openxmlformats.org/officeDocument/2006/relationships/image" Target="../media/image9.png"/><Relationship Id="rId7" Type="http://schemas.openxmlformats.org/officeDocument/2006/relationships/image" Target="../media/image11.jpeg"/><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7.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image" Target="../media/image14.jpeg"/><Relationship Id="rId1" Type="http://schemas.openxmlformats.org/officeDocument/2006/relationships/slideLayout" Target="../slideLayouts/slideLayout13.xml"/><Relationship Id="rId2" Type="http://schemas.openxmlformats.org/officeDocument/2006/relationships/image" Target="../media/image12.jpeg"/><Relationship Id="rId3"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5" Type="http://schemas.openxmlformats.org/officeDocument/2006/relationships/image" Target="../media/image17.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ict"/></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57200" y="1524001"/>
            <a:ext cx="8458200" cy="1600199"/>
          </a:xfrm>
        </p:spPr>
        <p:txBody>
          <a:bodyPr>
            <a:normAutofit fontScale="90000"/>
          </a:bodyPr>
          <a:lstStyle/>
          <a:p>
            <a:pPr algn="ctr"/>
            <a:r>
              <a:rPr lang="ja-JP" altLang="en-US" dirty="0" smtClean="0"/>
              <a:t>アストロバイオロジーパネル</a:t>
            </a:r>
            <a:r>
              <a:rPr lang="en-US" altLang="ja-JP" dirty="0" smtClean="0"/>
              <a:t/>
            </a:r>
            <a:br>
              <a:rPr lang="en-US" altLang="ja-JP" dirty="0" smtClean="0"/>
            </a:br>
            <a:r>
              <a:rPr lang="en-US" altLang="ja-JP" i="1" dirty="0" smtClean="0">
                <a:solidFill>
                  <a:srgbClr val="FFFF00"/>
                </a:solidFill>
              </a:rPr>
              <a:t>Where are </a:t>
            </a:r>
            <a:r>
              <a:rPr lang="en-US" altLang="ja-JP" i="1" dirty="0" smtClean="0">
                <a:solidFill>
                  <a:srgbClr val="FF0000"/>
                </a:solidFill>
              </a:rPr>
              <a:t>We</a:t>
            </a:r>
            <a:r>
              <a:rPr lang="en-US" altLang="ja-JP" i="1" dirty="0" smtClean="0">
                <a:solidFill>
                  <a:srgbClr val="FFFF00"/>
                </a:solidFill>
              </a:rPr>
              <a:t> from?</a:t>
            </a:r>
            <a:r>
              <a:rPr lang="en-US" altLang="ja-JP" dirty="0" smtClean="0"/>
              <a:t/>
            </a:r>
            <a:br>
              <a:rPr lang="en-US" altLang="ja-JP" dirty="0" smtClean="0"/>
            </a:br>
            <a:r>
              <a:rPr lang="en-US" altLang="ja-JP" i="1" dirty="0" smtClean="0">
                <a:solidFill>
                  <a:srgbClr val="FFFF00"/>
                </a:solidFill>
              </a:rPr>
              <a:t>Are </a:t>
            </a:r>
            <a:r>
              <a:rPr lang="en-US" altLang="ja-JP" i="1" dirty="0" smtClean="0">
                <a:solidFill>
                  <a:srgbClr val="FF0000"/>
                </a:solidFill>
              </a:rPr>
              <a:t>We</a:t>
            </a:r>
            <a:r>
              <a:rPr lang="en-US" altLang="ja-JP" i="1" dirty="0" smtClean="0">
                <a:solidFill>
                  <a:srgbClr val="FFFF00"/>
                </a:solidFill>
              </a:rPr>
              <a:t> alone in the Universe?</a:t>
            </a:r>
            <a:endParaRPr lang="ja-JP" altLang="en-US" i="1" dirty="0"/>
          </a:p>
        </p:txBody>
      </p:sp>
      <p:sp>
        <p:nvSpPr>
          <p:cNvPr id="3" name="サブタイトル 2"/>
          <p:cNvSpPr>
            <a:spLocks noGrp="1"/>
          </p:cNvSpPr>
          <p:nvPr>
            <p:ph type="subTitle" idx="1"/>
          </p:nvPr>
        </p:nvSpPr>
        <p:spPr>
          <a:xfrm>
            <a:off x="457200" y="4419600"/>
            <a:ext cx="4953000" cy="1232938"/>
          </a:xfrm>
        </p:spPr>
        <p:txBody>
          <a:bodyPr/>
          <a:lstStyle/>
          <a:p>
            <a:r>
              <a:rPr lang="ja-JP" altLang="en-US" b="1" dirty="0" smtClean="0">
                <a:latin typeface="Helvetica"/>
                <a:cs typeface="Helvetica"/>
              </a:rPr>
              <a:t>横浜国大院工　　</a:t>
            </a:r>
            <a:r>
              <a:rPr lang="en-US" altLang="ja-JP" b="1" dirty="0" smtClean="0">
                <a:latin typeface="Helvetica"/>
                <a:cs typeface="Helvetica"/>
              </a:rPr>
              <a:t>	</a:t>
            </a:r>
            <a:r>
              <a:rPr lang="ja-JP" altLang="en-US" b="1" dirty="0" smtClean="0">
                <a:latin typeface="Helvetica"/>
                <a:cs typeface="Helvetica"/>
              </a:rPr>
              <a:t>小林 憲正</a:t>
            </a:r>
            <a:endParaRPr lang="en-US" altLang="ja-JP" b="1" dirty="0" smtClean="0">
              <a:latin typeface="Helvetica"/>
              <a:cs typeface="Helvetica"/>
            </a:endParaRPr>
          </a:p>
          <a:p>
            <a:r>
              <a:rPr lang="ja-JP" altLang="en-US" b="1" dirty="0" smtClean="0">
                <a:latin typeface="Helvetica"/>
                <a:cs typeface="Helvetica"/>
              </a:rPr>
              <a:t>東京薬大生命     </a:t>
            </a:r>
            <a:r>
              <a:rPr lang="en-US" altLang="ja-JP" b="1" dirty="0" smtClean="0">
                <a:latin typeface="Helvetica"/>
                <a:cs typeface="Helvetica"/>
              </a:rPr>
              <a:t>	</a:t>
            </a:r>
            <a:r>
              <a:rPr lang="ja-JP" altLang="en-US" b="1" dirty="0" smtClean="0">
                <a:latin typeface="Helvetica"/>
                <a:cs typeface="Helvetica"/>
              </a:rPr>
              <a:t>山岸</a:t>
            </a:r>
            <a:r>
              <a:rPr lang="en-US" altLang="ja-JP" b="1" dirty="0" smtClean="0">
                <a:latin typeface="Helvetica"/>
                <a:cs typeface="Helvetica"/>
              </a:rPr>
              <a:t> </a:t>
            </a:r>
            <a:r>
              <a:rPr lang="ja-JP" altLang="en-US" b="1" dirty="0" smtClean="0">
                <a:latin typeface="Helvetica"/>
                <a:cs typeface="Helvetica"/>
              </a:rPr>
              <a:t>明彦   </a:t>
            </a:r>
            <a:r>
              <a:rPr lang="ja-JP" altLang="en-US" dirty="0" smtClean="0"/>
              <a:t>   </a:t>
            </a:r>
            <a:endParaRPr lang="en-US" altLang="ja-JP"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228600" y="533400"/>
            <a:ext cx="8534400" cy="1447800"/>
          </a:xfrm>
        </p:spPr>
        <p:txBody>
          <a:bodyPr>
            <a:normAutofit fontScale="90000"/>
          </a:bodyPr>
          <a:lstStyle/>
          <a:p>
            <a:pPr>
              <a:lnSpc>
                <a:spcPct val="90000"/>
              </a:lnSpc>
            </a:pPr>
            <a:r>
              <a:rPr lang="ja-JP" altLang="en-US" b="1" dirty="0">
                <a:solidFill>
                  <a:srgbClr val="CC0000"/>
                </a:solidFill>
              </a:rPr>
              <a:t>アストロバイオロジー</a:t>
            </a:r>
            <a:r>
              <a:rPr lang="en-US" altLang="ja-JP" b="1" i="1" dirty="0" smtClean="0">
                <a:solidFill>
                  <a:srgbClr val="CC0000"/>
                </a:solidFill>
              </a:rPr>
              <a:t>  Astrobiology</a:t>
            </a:r>
            <a:r>
              <a:rPr lang="en-US" altLang="ja-JP" sz="3600" b="1" i="1" dirty="0" smtClean="0">
                <a:solidFill>
                  <a:srgbClr val="CC0000"/>
                </a:solidFill>
              </a:rPr>
              <a:t/>
            </a:r>
            <a:br>
              <a:rPr lang="en-US" altLang="ja-JP" sz="3600" b="1" i="1" dirty="0" smtClean="0">
                <a:solidFill>
                  <a:srgbClr val="CC0000"/>
                </a:solidFill>
              </a:rPr>
            </a:br>
            <a:r>
              <a:rPr lang="ja-JP" altLang="en-US" sz="2000" b="1" i="1" dirty="0" smtClean="0">
                <a:solidFill>
                  <a:srgbClr val="CC0000"/>
                </a:solidFill>
              </a:rPr>
              <a:t>　</a:t>
            </a:r>
            <a:r>
              <a:rPr lang="en-US" altLang="ja-JP" sz="3600" b="1" i="1" dirty="0" smtClean="0">
                <a:solidFill>
                  <a:srgbClr val="CC0000"/>
                </a:solidFill>
              </a:rPr>
              <a:t/>
            </a:r>
            <a:br>
              <a:rPr lang="en-US" altLang="ja-JP" sz="3600" b="1" i="1" dirty="0" smtClean="0">
                <a:solidFill>
                  <a:srgbClr val="CC0000"/>
                </a:solidFill>
              </a:rPr>
            </a:br>
            <a:r>
              <a:rPr lang="ja-JP" altLang="en-US" sz="2667" i="1" dirty="0" smtClean="0"/>
              <a:t>地球および地球外における生命の起源・進化・分布と未来</a:t>
            </a:r>
            <a:endParaRPr lang="en-US" altLang="ja-JP" sz="2667" i="1" dirty="0"/>
          </a:p>
        </p:txBody>
      </p:sp>
      <p:sp>
        <p:nvSpPr>
          <p:cNvPr id="81924" name="Rectangle 3"/>
          <p:cNvSpPr>
            <a:spLocks noGrp="1" noChangeArrowheads="1"/>
          </p:cNvSpPr>
          <p:nvPr>
            <p:ph type="body" idx="1"/>
          </p:nvPr>
        </p:nvSpPr>
        <p:spPr>
          <a:xfrm>
            <a:off x="0" y="5257800"/>
            <a:ext cx="4114800" cy="2057400"/>
          </a:xfrm>
        </p:spPr>
        <p:txBody>
          <a:bodyPr/>
          <a:lstStyle/>
          <a:p>
            <a:pPr>
              <a:lnSpc>
                <a:spcPct val="90000"/>
              </a:lnSpc>
              <a:buClr>
                <a:schemeClr val="tx1"/>
              </a:buClr>
              <a:buFont typeface="Wingdings" pitchFamily="-107" charset="2"/>
              <a:buNone/>
            </a:pPr>
            <a:r>
              <a:rPr lang="ja-JP" altLang="en-US" i="1" dirty="0" smtClean="0"/>
              <a:t>　</a:t>
            </a:r>
            <a:endParaRPr lang="en-US" altLang="ja-JP" i="1" dirty="0" smtClean="0">
              <a:solidFill>
                <a:srgbClr val="CC0000"/>
              </a:solidFill>
            </a:endParaRPr>
          </a:p>
          <a:p>
            <a:pPr>
              <a:lnSpc>
                <a:spcPct val="90000"/>
              </a:lnSpc>
              <a:buClr>
                <a:schemeClr val="tx1"/>
              </a:buClr>
              <a:buFont typeface="Wingdings" pitchFamily="-107" charset="2"/>
              <a:buNone/>
            </a:pPr>
            <a:endParaRPr lang="ja-JP" altLang="en-US" i="1" dirty="0" smtClean="0"/>
          </a:p>
        </p:txBody>
      </p:sp>
      <p:graphicFrame>
        <p:nvGraphicFramePr>
          <p:cNvPr id="81922" name="Object 2"/>
          <p:cNvGraphicFramePr>
            <a:graphicFrameLocks noChangeAspect="1"/>
          </p:cNvGraphicFramePr>
          <p:nvPr/>
        </p:nvGraphicFramePr>
        <p:xfrm>
          <a:off x="1058863" y="2032000"/>
          <a:ext cx="7866062" cy="4470400"/>
        </p:xfrm>
        <a:graphic>
          <a:graphicData uri="http://schemas.openxmlformats.org/presentationml/2006/ole">
            <p:oleObj spid="_x0000_s38914" name="ワークシート" r:id="rId3" imgW="8001000" imgH="3810000" progId="Excel.Sheet.8">
              <p:embed/>
            </p:oleObj>
          </a:graphicData>
        </a:graphic>
      </p:graphicFrame>
      <p:sp>
        <p:nvSpPr>
          <p:cNvPr id="5" name="スライド番号プレースホルダ 4"/>
          <p:cNvSpPr>
            <a:spLocks noGrp="1"/>
          </p:cNvSpPr>
          <p:nvPr>
            <p:ph type="sldNum" sz="quarter" idx="12"/>
          </p:nvPr>
        </p:nvSpPr>
        <p:spPr/>
        <p:txBody>
          <a:bodyPr/>
          <a:lstStyle/>
          <a:p>
            <a:pPr>
              <a:defRPr/>
            </a:pPr>
            <a:fld id="{AB4DF526-A344-6D46-834E-F549DFBA35D9}" type="slidenum">
              <a:rPr lang="en-US" altLang="ja-JP" smtClean="0"/>
              <a:pPr>
                <a:defRPr/>
              </a:pPr>
              <a:t>2</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533400"/>
            <a:ext cx="7772400" cy="533400"/>
          </a:xfrm>
        </p:spPr>
        <p:txBody>
          <a:bodyPr>
            <a:normAutofit fontScale="90000"/>
          </a:bodyPr>
          <a:lstStyle/>
          <a:p>
            <a:r>
              <a:rPr lang="ja-JP" altLang="en-US" dirty="0"/>
              <a:t>研究課題</a:t>
            </a:r>
          </a:p>
        </p:txBody>
      </p:sp>
      <p:sp>
        <p:nvSpPr>
          <p:cNvPr id="15363" name="Rectangle 3"/>
          <p:cNvSpPr>
            <a:spLocks noGrp="1" noChangeArrowheads="1"/>
          </p:cNvSpPr>
          <p:nvPr>
            <p:ph type="body" idx="1"/>
          </p:nvPr>
        </p:nvSpPr>
        <p:spPr>
          <a:xfrm>
            <a:off x="457200" y="1447800"/>
            <a:ext cx="4572000" cy="4724400"/>
          </a:xfrm>
          <a:solidFill>
            <a:srgbClr val="CCFFCC"/>
          </a:solidFill>
        </p:spPr>
        <p:txBody>
          <a:bodyPr>
            <a:normAutofit fontScale="92500" lnSpcReduction="10000"/>
          </a:bodyPr>
          <a:lstStyle/>
          <a:p>
            <a:r>
              <a:rPr lang="ja-JP" altLang="en-US" dirty="0" smtClean="0">
                <a:solidFill>
                  <a:srgbClr val="3366FF"/>
                </a:solidFill>
                <a:latin typeface="+mj-ea"/>
                <a:ea typeface="+mj-ea"/>
                <a:cs typeface="Helvetica"/>
              </a:rPr>
              <a:t>有機物の全生物的生成と変成</a:t>
            </a:r>
            <a:endParaRPr lang="en-US" altLang="ja-JP" dirty="0" smtClean="0">
              <a:solidFill>
                <a:srgbClr val="3366FF"/>
              </a:solidFill>
              <a:latin typeface="+mj-ea"/>
              <a:ea typeface="+mj-ea"/>
              <a:cs typeface="Helvetica"/>
            </a:endParaRPr>
          </a:p>
          <a:p>
            <a:r>
              <a:rPr lang="ja-JP" altLang="en-US" dirty="0" smtClean="0">
                <a:solidFill>
                  <a:srgbClr val="3366FF"/>
                </a:solidFill>
                <a:latin typeface="+mj-ea"/>
                <a:ea typeface="+mj-ea"/>
                <a:cs typeface="Helvetica"/>
              </a:rPr>
              <a:t>生体分子</a:t>
            </a:r>
            <a:r>
              <a:rPr lang="ja-JP" altLang="en-US" dirty="0">
                <a:solidFill>
                  <a:srgbClr val="3366FF"/>
                </a:solidFill>
                <a:latin typeface="+mj-ea"/>
                <a:ea typeface="+mj-ea"/>
                <a:cs typeface="Helvetica"/>
              </a:rPr>
              <a:t>の鏡像異性</a:t>
            </a:r>
            <a:r>
              <a:rPr lang="ja-JP" altLang="en-US" dirty="0" smtClean="0">
                <a:solidFill>
                  <a:srgbClr val="3366FF"/>
                </a:solidFill>
                <a:latin typeface="+mj-ea"/>
                <a:ea typeface="+mj-ea"/>
                <a:cs typeface="Helvetica"/>
              </a:rPr>
              <a:t>の起源</a:t>
            </a:r>
            <a:endParaRPr lang="en-US" altLang="ja-JP" dirty="0" smtClean="0">
              <a:solidFill>
                <a:srgbClr val="3366FF"/>
              </a:solidFill>
              <a:latin typeface="+mj-ea"/>
              <a:ea typeface="+mj-ea"/>
              <a:cs typeface="Helvetica"/>
            </a:endParaRPr>
          </a:p>
          <a:p>
            <a:r>
              <a:rPr lang="ja-JP" altLang="en-US" dirty="0" smtClean="0">
                <a:solidFill>
                  <a:srgbClr val="3366FF"/>
                </a:solidFill>
                <a:latin typeface="+mj-ea"/>
                <a:ea typeface="+mj-ea"/>
                <a:cs typeface="Helvetica"/>
              </a:rPr>
              <a:t>遺伝システムの起源</a:t>
            </a:r>
            <a:endParaRPr lang="en-US" altLang="ja-JP" dirty="0" smtClean="0">
              <a:solidFill>
                <a:srgbClr val="3366FF"/>
              </a:solidFill>
              <a:latin typeface="+mj-ea"/>
              <a:ea typeface="+mj-ea"/>
              <a:cs typeface="Helvetica"/>
            </a:endParaRPr>
          </a:p>
          <a:p>
            <a:r>
              <a:rPr lang="ja-JP" altLang="en-US" dirty="0" smtClean="0">
                <a:solidFill>
                  <a:srgbClr val="3366FF"/>
                </a:solidFill>
                <a:latin typeface="+mj-ea"/>
                <a:ea typeface="+mj-ea"/>
                <a:cs typeface="Helvetica"/>
              </a:rPr>
              <a:t>細胞の起源</a:t>
            </a:r>
            <a:endParaRPr lang="en-US" altLang="ja-JP" dirty="0" smtClean="0">
              <a:solidFill>
                <a:srgbClr val="3366FF"/>
              </a:solidFill>
              <a:latin typeface="+mj-ea"/>
              <a:ea typeface="+mj-ea"/>
              <a:cs typeface="Helvetica"/>
            </a:endParaRPr>
          </a:p>
          <a:p>
            <a:r>
              <a:rPr lang="ja-JP" altLang="en-US" dirty="0" smtClean="0">
                <a:solidFill>
                  <a:srgbClr val="008000"/>
                </a:solidFill>
                <a:latin typeface="+mj-ea"/>
                <a:ea typeface="+mj-ea"/>
                <a:cs typeface="Helvetica"/>
              </a:rPr>
              <a:t>生命と惑星との共進化</a:t>
            </a:r>
            <a:endParaRPr lang="en-US" altLang="ja-JP" dirty="0" smtClean="0">
              <a:solidFill>
                <a:srgbClr val="008000"/>
              </a:solidFill>
              <a:latin typeface="+mj-ea"/>
              <a:ea typeface="+mj-ea"/>
              <a:cs typeface="Helvetica"/>
            </a:endParaRPr>
          </a:p>
          <a:p>
            <a:r>
              <a:rPr lang="ja-JP" altLang="en-US" dirty="0" smtClean="0">
                <a:solidFill>
                  <a:srgbClr val="FF6600"/>
                </a:solidFill>
                <a:latin typeface="+mj-ea"/>
                <a:ea typeface="+mj-ea"/>
                <a:cs typeface="Helvetica"/>
              </a:rPr>
              <a:t>地球極限環境生命の探査</a:t>
            </a:r>
            <a:endParaRPr lang="en-US" altLang="ja-JP" dirty="0" smtClean="0">
              <a:solidFill>
                <a:srgbClr val="FF6600"/>
              </a:solidFill>
              <a:latin typeface="+mj-ea"/>
              <a:ea typeface="+mj-ea"/>
              <a:cs typeface="Helvetica"/>
            </a:endParaRPr>
          </a:p>
          <a:p>
            <a:r>
              <a:rPr lang="ja-JP" altLang="en-US" dirty="0">
                <a:solidFill>
                  <a:srgbClr val="FF6600"/>
                </a:solidFill>
                <a:latin typeface="+mj-ea"/>
                <a:ea typeface="+mj-ea"/>
                <a:cs typeface="Helvetica"/>
              </a:rPr>
              <a:t>生命の惑星間移動の可能性</a:t>
            </a:r>
            <a:endParaRPr lang="en-US" altLang="ja-JP" dirty="0" smtClean="0">
              <a:solidFill>
                <a:srgbClr val="FF6600"/>
              </a:solidFill>
              <a:latin typeface="+mj-ea"/>
              <a:ea typeface="+mj-ea"/>
              <a:cs typeface="Helvetica"/>
            </a:endParaRPr>
          </a:p>
          <a:p>
            <a:r>
              <a:rPr lang="ja-JP" altLang="en-US" dirty="0" smtClean="0">
                <a:solidFill>
                  <a:srgbClr val="FF6600"/>
                </a:solidFill>
                <a:latin typeface="+mj-ea"/>
                <a:ea typeface="+mj-ea"/>
                <a:cs typeface="Helvetica"/>
              </a:rPr>
              <a:t>太陽系惑星生命</a:t>
            </a:r>
            <a:r>
              <a:rPr lang="ja-JP" altLang="en-US" dirty="0">
                <a:solidFill>
                  <a:srgbClr val="FF6600"/>
                </a:solidFill>
                <a:latin typeface="+mj-ea"/>
                <a:ea typeface="+mj-ea"/>
                <a:cs typeface="Helvetica"/>
              </a:rPr>
              <a:t>探査</a:t>
            </a:r>
            <a:endParaRPr lang="en-US" altLang="ja-JP" dirty="0">
              <a:solidFill>
                <a:srgbClr val="FF6600"/>
              </a:solidFill>
              <a:latin typeface="+mj-ea"/>
              <a:ea typeface="+mj-ea"/>
              <a:cs typeface="Helvetica"/>
            </a:endParaRPr>
          </a:p>
          <a:p>
            <a:r>
              <a:rPr lang="ja-JP" altLang="en-US" dirty="0">
                <a:solidFill>
                  <a:srgbClr val="FF6600"/>
                </a:solidFill>
                <a:latin typeface="+mj-ea"/>
                <a:ea typeface="+mj-ea"/>
                <a:cs typeface="Helvetica"/>
              </a:rPr>
              <a:t>系外惑星生命探査</a:t>
            </a:r>
            <a:endParaRPr lang="en-US" altLang="ja-JP" dirty="0">
              <a:solidFill>
                <a:srgbClr val="FF6600"/>
              </a:solidFill>
              <a:latin typeface="+mj-ea"/>
              <a:ea typeface="+mj-ea"/>
              <a:cs typeface="Helvetica"/>
            </a:endParaRPr>
          </a:p>
          <a:p>
            <a:r>
              <a:rPr lang="ja-JP" altLang="en-US" dirty="0">
                <a:solidFill>
                  <a:srgbClr val="FF0000"/>
                </a:solidFill>
                <a:latin typeface="+mj-ea"/>
                <a:ea typeface="+mj-ea"/>
                <a:cs typeface="Helvetica"/>
              </a:rPr>
              <a:t>地球外知的生命体探査</a:t>
            </a:r>
            <a:endParaRPr lang="en-US" altLang="ja-JP" dirty="0">
              <a:solidFill>
                <a:srgbClr val="FF0000"/>
              </a:solidFill>
              <a:latin typeface="+mj-ea"/>
              <a:ea typeface="+mj-ea"/>
              <a:cs typeface="Helvetica"/>
            </a:endParaRPr>
          </a:p>
          <a:p>
            <a:endParaRPr lang="ja-JP" altLang="en-US" dirty="0">
              <a:latin typeface="+mj-ea"/>
              <a:ea typeface="+mj-ea"/>
            </a:endParaRPr>
          </a:p>
        </p:txBody>
      </p:sp>
      <p:sp>
        <p:nvSpPr>
          <p:cNvPr id="5" name="テキスト ボックス 4"/>
          <p:cNvSpPr txBox="1"/>
          <p:nvPr/>
        </p:nvSpPr>
        <p:spPr>
          <a:xfrm>
            <a:off x="5257801" y="533400"/>
            <a:ext cx="2285999" cy="646331"/>
          </a:xfrm>
          <a:prstGeom prst="rect">
            <a:avLst/>
          </a:prstGeom>
          <a:noFill/>
        </p:spPr>
        <p:txBody>
          <a:bodyPr wrap="square" rtlCol="0">
            <a:spAutoFit/>
          </a:bodyPr>
          <a:lstStyle/>
          <a:p>
            <a:r>
              <a:rPr kumimoji="1" lang="ja-JP" altLang="en-US" sz="3600" dirty="0" smtClean="0">
                <a:solidFill>
                  <a:schemeClr val="tx2"/>
                </a:solidFill>
                <a:latin typeface="+mj-ea"/>
                <a:ea typeface="+mj-ea"/>
              </a:rPr>
              <a:t>研究方法</a:t>
            </a:r>
            <a:endParaRPr kumimoji="1" lang="ja-JP" altLang="en-US" sz="3600" dirty="0">
              <a:solidFill>
                <a:schemeClr val="tx2"/>
              </a:solidFill>
              <a:latin typeface="+mj-ea"/>
              <a:ea typeface="+mj-ea"/>
            </a:endParaRPr>
          </a:p>
        </p:txBody>
      </p:sp>
      <p:sp>
        <p:nvSpPr>
          <p:cNvPr id="6" name="テキスト ボックス 5"/>
          <p:cNvSpPr txBox="1"/>
          <p:nvPr/>
        </p:nvSpPr>
        <p:spPr>
          <a:xfrm>
            <a:off x="5257800" y="1447800"/>
            <a:ext cx="3707725" cy="3108544"/>
          </a:xfrm>
          <a:prstGeom prst="rect">
            <a:avLst/>
          </a:prstGeom>
          <a:solidFill>
            <a:srgbClr val="F7FFC2"/>
          </a:solidFill>
        </p:spPr>
        <p:txBody>
          <a:bodyPr wrap="square" rtlCol="0">
            <a:spAutoFit/>
          </a:bodyPr>
          <a:lstStyle/>
          <a:p>
            <a:pPr>
              <a:buSzPct val="50000"/>
              <a:buFont typeface="Wingdings" charset="2"/>
              <a:buChar char="l"/>
            </a:pPr>
            <a:r>
              <a:rPr kumimoji="1" lang="en-US" altLang="ja-JP" sz="2800" dirty="0" smtClean="0">
                <a:latin typeface="+mj-ea"/>
                <a:ea typeface="+mj-ea"/>
              </a:rPr>
              <a:t> </a:t>
            </a:r>
            <a:r>
              <a:rPr kumimoji="1" lang="ja-JP" altLang="en-US" sz="2800" dirty="0" smtClean="0">
                <a:solidFill>
                  <a:srgbClr val="000090"/>
                </a:solidFill>
                <a:latin typeface="+mj-ea"/>
                <a:ea typeface="+mj-ea"/>
              </a:rPr>
              <a:t>地上実験</a:t>
            </a:r>
            <a:endParaRPr kumimoji="1" lang="en-US" altLang="ja-JP" sz="2800" dirty="0" smtClean="0">
              <a:solidFill>
                <a:srgbClr val="000090"/>
              </a:solidFill>
              <a:latin typeface="+mj-ea"/>
              <a:ea typeface="+mj-ea"/>
            </a:endParaRPr>
          </a:p>
          <a:p>
            <a:pPr>
              <a:buSzPct val="50000"/>
              <a:buFont typeface="Wingdings" charset="2"/>
              <a:buChar char="l"/>
            </a:pPr>
            <a:r>
              <a:rPr lang="en-US" altLang="ja-JP" sz="2800" dirty="0" smtClean="0">
                <a:solidFill>
                  <a:srgbClr val="000090"/>
                </a:solidFill>
                <a:latin typeface="+mj-ea"/>
                <a:ea typeface="+mj-ea"/>
              </a:rPr>
              <a:t> </a:t>
            </a:r>
            <a:r>
              <a:rPr lang="ja-JP" altLang="en-US" sz="2800" dirty="0" smtClean="0">
                <a:solidFill>
                  <a:srgbClr val="000090"/>
                </a:solidFill>
                <a:latin typeface="+mj-ea"/>
                <a:ea typeface="+mj-ea"/>
              </a:rPr>
              <a:t>地球極限環境探査</a:t>
            </a:r>
            <a:endParaRPr lang="en-US" altLang="ja-JP" sz="2800" dirty="0" smtClean="0">
              <a:solidFill>
                <a:srgbClr val="000090"/>
              </a:solidFill>
              <a:latin typeface="+mj-ea"/>
              <a:ea typeface="+mj-ea"/>
            </a:endParaRPr>
          </a:p>
          <a:p>
            <a:pPr>
              <a:buSzPct val="50000"/>
              <a:buFont typeface="Wingdings" charset="2"/>
              <a:buChar char="l"/>
            </a:pPr>
            <a:r>
              <a:rPr kumimoji="1" lang="en-US" altLang="ja-JP" sz="2800" dirty="0" smtClean="0">
                <a:solidFill>
                  <a:srgbClr val="000090"/>
                </a:solidFill>
                <a:latin typeface="+mj-ea"/>
                <a:ea typeface="+mj-ea"/>
              </a:rPr>
              <a:t> </a:t>
            </a:r>
            <a:r>
              <a:rPr kumimoji="1" lang="ja-JP" altLang="en-US" sz="2800" dirty="0" smtClean="0">
                <a:solidFill>
                  <a:srgbClr val="000090"/>
                </a:solidFill>
                <a:latin typeface="+mj-ea"/>
                <a:ea typeface="+mj-ea"/>
              </a:rPr>
              <a:t>極限環境での実験</a:t>
            </a:r>
            <a:endParaRPr kumimoji="1" lang="en-US" altLang="ja-JP" sz="2800" dirty="0" smtClean="0">
              <a:solidFill>
                <a:srgbClr val="000090"/>
              </a:solidFill>
              <a:latin typeface="+mj-ea"/>
              <a:ea typeface="+mj-ea"/>
            </a:endParaRPr>
          </a:p>
          <a:p>
            <a:pPr>
              <a:buSzPct val="50000"/>
              <a:buFont typeface="Wingdings" charset="2"/>
              <a:buChar char="l"/>
            </a:pPr>
            <a:r>
              <a:rPr lang="en-US" altLang="ja-JP" sz="2800" dirty="0" smtClean="0">
                <a:solidFill>
                  <a:srgbClr val="000090"/>
                </a:solidFill>
                <a:latin typeface="+mj-ea"/>
                <a:ea typeface="+mj-ea"/>
              </a:rPr>
              <a:t> </a:t>
            </a:r>
            <a:r>
              <a:rPr lang="ja-JP" altLang="en-US" sz="2800" dirty="0" smtClean="0">
                <a:solidFill>
                  <a:srgbClr val="000090"/>
                </a:solidFill>
                <a:latin typeface="+mj-ea"/>
                <a:ea typeface="+mj-ea"/>
              </a:rPr>
              <a:t>地上からの観測</a:t>
            </a:r>
            <a:endParaRPr lang="en-US" altLang="ja-JP" sz="2800" dirty="0" smtClean="0">
              <a:solidFill>
                <a:srgbClr val="000090"/>
              </a:solidFill>
              <a:latin typeface="+mj-ea"/>
              <a:ea typeface="+mj-ea"/>
            </a:endParaRPr>
          </a:p>
          <a:p>
            <a:pPr>
              <a:buSzPct val="50000"/>
              <a:buFont typeface="Wingdings" charset="2"/>
              <a:buChar char="l"/>
            </a:pPr>
            <a:r>
              <a:rPr kumimoji="1" lang="en-US" altLang="ja-JP" sz="2800" dirty="0" smtClean="0">
                <a:solidFill>
                  <a:srgbClr val="000090"/>
                </a:solidFill>
                <a:latin typeface="+mj-ea"/>
                <a:ea typeface="+mj-ea"/>
              </a:rPr>
              <a:t> </a:t>
            </a:r>
            <a:r>
              <a:rPr kumimoji="1" lang="ja-JP" altLang="en-US" sz="2800" dirty="0" smtClean="0">
                <a:solidFill>
                  <a:srgbClr val="000090"/>
                </a:solidFill>
                <a:latin typeface="+mj-ea"/>
                <a:ea typeface="+mj-ea"/>
              </a:rPr>
              <a:t>惑星探査</a:t>
            </a:r>
            <a:endParaRPr kumimoji="1" lang="en-US" altLang="ja-JP" sz="2800" dirty="0" smtClean="0">
              <a:solidFill>
                <a:srgbClr val="000090"/>
              </a:solidFill>
              <a:latin typeface="+mj-ea"/>
              <a:ea typeface="+mj-ea"/>
            </a:endParaRPr>
          </a:p>
          <a:p>
            <a:pPr>
              <a:buSzPct val="50000"/>
            </a:pPr>
            <a:r>
              <a:rPr lang="ja-JP" altLang="ja-JP" sz="2800" dirty="0" smtClean="0">
                <a:solidFill>
                  <a:srgbClr val="000090"/>
                </a:solidFill>
                <a:latin typeface="+mj-ea"/>
                <a:ea typeface="+mj-ea"/>
              </a:rPr>
              <a:t>　</a:t>
            </a:r>
            <a:r>
              <a:rPr lang="ja-JP" altLang="en-US" sz="2800" dirty="0" smtClean="0">
                <a:solidFill>
                  <a:srgbClr val="000090"/>
                </a:solidFill>
                <a:latin typeface="+mj-ea"/>
                <a:ea typeface="+mj-ea"/>
              </a:rPr>
              <a:t>現地分析</a:t>
            </a:r>
            <a:endParaRPr lang="en-US" altLang="ja-JP" sz="2800" dirty="0" smtClean="0">
              <a:solidFill>
                <a:srgbClr val="000090"/>
              </a:solidFill>
              <a:latin typeface="+mj-ea"/>
              <a:ea typeface="+mj-ea"/>
            </a:endParaRPr>
          </a:p>
          <a:p>
            <a:pPr>
              <a:buSzPct val="50000"/>
            </a:pPr>
            <a:r>
              <a:rPr lang="ja-JP" altLang="ja-JP" sz="2800" dirty="0" smtClean="0">
                <a:solidFill>
                  <a:srgbClr val="000090"/>
                </a:solidFill>
                <a:latin typeface="+mj-ea"/>
                <a:ea typeface="+mj-ea"/>
              </a:rPr>
              <a:t>　</a:t>
            </a:r>
            <a:r>
              <a:rPr kumimoji="1" lang="ja-JP" altLang="en-US" sz="2800" dirty="0" smtClean="0">
                <a:solidFill>
                  <a:srgbClr val="000090"/>
                </a:solidFill>
                <a:latin typeface="+mj-ea"/>
                <a:ea typeface="+mj-ea"/>
              </a:rPr>
              <a:t>サンプルリターン</a:t>
            </a:r>
            <a:endParaRPr kumimoji="1" lang="ja-JP" altLang="en-US" sz="2800" dirty="0">
              <a:solidFill>
                <a:srgbClr val="000090"/>
              </a:solidFill>
              <a:latin typeface="+mj-ea"/>
              <a:ea typeface="+mj-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914400"/>
            <a:ext cx="8229600" cy="990600"/>
          </a:xfrm>
        </p:spPr>
        <p:txBody>
          <a:bodyPr/>
          <a:lstStyle/>
          <a:p>
            <a:r>
              <a:rPr lang="ja-JP" altLang="en-US" dirty="0" smtClean="0"/>
              <a:t>生命起源を探る惑星探査</a:t>
            </a:r>
            <a:endParaRPr lang="ja-JP" altLang="en-US" dirty="0"/>
          </a:p>
        </p:txBody>
      </p:sp>
      <p:sp>
        <p:nvSpPr>
          <p:cNvPr id="3" name="コンテンツ プレースホルダ 2"/>
          <p:cNvSpPr>
            <a:spLocks noGrp="1"/>
          </p:cNvSpPr>
          <p:nvPr>
            <p:ph idx="1"/>
          </p:nvPr>
        </p:nvSpPr>
        <p:spPr>
          <a:xfrm>
            <a:off x="457200" y="2133600"/>
            <a:ext cx="8686800" cy="4440936"/>
          </a:xfrm>
        </p:spPr>
        <p:txBody>
          <a:bodyPr/>
          <a:lstStyle/>
          <a:p>
            <a:pPr>
              <a:buNone/>
            </a:pPr>
            <a:r>
              <a:rPr lang="en-US" altLang="ja-JP" dirty="0" smtClean="0">
                <a:solidFill>
                  <a:srgbClr val="000090"/>
                </a:solidFill>
              </a:rPr>
              <a:t>1. </a:t>
            </a:r>
            <a:r>
              <a:rPr lang="ja-JP" altLang="en-US" dirty="0" smtClean="0">
                <a:solidFill>
                  <a:srgbClr val="000090"/>
                </a:solidFill>
              </a:rPr>
              <a:t>前生物的に生成した有機物</a:t>
            </a:r>
            <a:endParaRPr lang="en-US" altLang="ja-JP" dirty="0" smtClean="0">
              <a:solidFill>
                <a:srgbClr val="000090"/>
              </a:solidFill>
            </a:endParaRPr>
          </a:p>
          <a:p>
            <a:pPr>
              <a:buNone/>
            </a:pPr>
            <a:r>
              <a:rPr lang="ja-JP" altLang="en-US" dirty="0" smtClean="0"/>
              <a:t>　　　</a:t>
            </a:r>
            <a:r>
              <a:rPr lang="en-US" altLang="ja-JP" dirty="0" smtClean="0">
                <a:solidFill>
                  <a:schemeClr val="accent2">
                    <a:lumMod val="50000"/>
                  </a:schemeClr>
                </a:solidFill>
              </a:rPr>
              <a:t>2. </a:t>
            </a:r>
            <a:r>
              <a:rPr lang="ja-JP" altLang="en-US" dirty="0" smtClean="0">
                <a:solidFill>
                  <a:schemeClr val="accent2">
                    <a:lumMod val="50000"/>
                  </a:schemeClr>
                </a:solidFill>
              </a:rPr>
              <a:t>惑星環境下での有機物進化の化石</a:t>
            </a:r>
            <a:endParaRPr lang="en-US" altLang="ja-JP" dirty="0" smtClean="0">
              <a:solidFill>
                <a:schemeClr val="accent2">
                  <a:lumMod val="50000"/>
                </a:schemeClr>
              </a:solidFill>
            </a:endParaRPr>
          </a:p>
          <a:p>
            <a:pPr>
              <a:buNone/>
            </a:pPr>
            <a:r>
              <a:rPr lang="ja-JP" altLang="en-US" dirty="0" smtClean="0"/>
              <a:t>　　　　　　　　　　</a:t>
            </a:r>
            <a:r>
              <a:rPr lang="en-US" altLang="ja-JP" dirty="0" smtClean="0">
                <a:solidFill>
                  <a:srgbClr val="800000"/>
                </a:solidFill>
              </a:rPr>
              <a:t>3.</a:t>
            </a:r>
            <a:r>
              <a:rPr lang="en-US" altLang="ja-JP" dirty="0" smtClean="0"/>
              <a:t> </a:t>
            </a:r>
            <a:r>
              <a:rPr lang="ja-JP" altLang="en-US" dirty="0" smtClean="0">
                <a:solidFill>
                  <a:srgbClr val="800000"/>
                </a:solidFill>
              </a:rPr>
              <a:t>地球と異なる生命システム</a:t>
            </a:r>
            <a:endParaRPr lang="en-US" altLang="ja-JP" dirty="0" smtClean="0">
              <a:solidFill>
                <a:srgbClr val="800000"/>
              </a:solidFill>
            </a:endParaRPr>
          </a:p>
          <a:p>
            <a:pPr>
              <a:buNone/>
            </a:pPr>
            <a:r>
              <a:rPr lang="ja-JP" altLang="ja-JP" dirty="0" smtClean="0">
                <a:solidFill>
                  <a:srgbClr val="800000"/>
                </a:solidFill>
              </a:rPr>
              <a:t>　</a:t>
            </a:r>
            <a:r>
              <a:rPr lang="ja-JP" altLang="en-US" dirty="0" smtClean="0">
                <a:solidFill>
                  <a:srgbClr val="800000"/>
                </a:solidFill>
              </a:rPr>
              <a:t>　　　　　　　　</a:t>
            </a:r>
            <a:r>
              <a:rPr lang="ja-JP" altLang="en-US" dirty="0" smtClean="0"/>
              <a:t>　</a:t>
            </a:r>
            <a:endParaRPr lang="en-US" altLang="ja-JP" dirty="0" smtClean="0"/>
          </a:p>
          <a:p>
            <a:endParaRPr lang="en-US" altLang="ja-JP" dirty="0" smtClean="0"/>
          </a:p>
          <a:p>
            <a:pPr>
              <a:buNone/>
            </a:pPr>
            <a:endParaRPr lang="ja-JP" altLang="en-US" dirty="0"/>
          </a:p>
        </p:txBody>
      </p:sp>
      <p:pic>
        <p:nvPicPr>
          <p:cNvPr id="5" name="コンテンツ プレースホルダ 4" descr="imgc5daead2zikczj.jpeg"/>
          <p:cNvPicPr>
            <a:picLocks noChangeAspect="1"/>
          </p:cNvPicPr>
          <p:nvPr/>
        </p:nvPicPr>
        <p:blipFill>
          <a:blip r:embed="rId2"/>
          <a:srcRect t="-2020" b="-2020"/>
          <a:stretch>
            <a:fillRect/>
          </a:stretch>
        </p:blipFill>
        <p:spPr bwMode="auto">
          <a:xfrm>
            <a:off x="3882156" y="4236150"/>
            <a:ext cx="1919678" cy="2021654"/>
          </a:xfrm>
          <a:prstGeom prst="rect">
            <a:avLst/>
          </a:prstGeom>
          <a:noFill/>
          <a:ln w="9525">
            <a:noFill/>
            <a:miter lim="800000"/>
            <a:headEnd/>
            <a:tailEnd/>
          </a:ln>
        </p:spPr>
      </p:pic>
      <p:pic>
        <p:nvPicPr>
          <p:cNvPr id="6" name="図 3"/>
          <p:cNvPicPr>
            <a:picLocks noChangeAspect="1" noChangeArrowheads="1"/>
          </p:cNvPicPr>
          <p:nvPr/>
        </p:nvPicPr>
        <p:blipFill>
          <a:blip r:embed="rId3"/>
          <a:srcRect/>
          <a:stretch>
            <a:fillRect/>
          </a:stretch>
        </p:blipFill>
        <p:spPr bwMode="auto">
          <a:xfrm>
            <a:off x="677854" y="4367478"/>
            <a:ext cx="2674946" cy="1890326"/>
          </a:xfrm>
          <a:prstGeom prst="rect">
            <a:avLst/>
          </a:prstGeom>
          <a:noFill/>
          <a:ln w="9525">
            <a:noFill/>
            <a:miter lim="800000"/>
            <a:headEnd/>
            <a:tailEnd/>
          </a:ln>
        </p:spPr>
      </p:pic>
      <p:pic>
        <p:nvPicPr>
          <p:cNvPr id="7" name="Picture 4"/>
          <p:cNvPicPr>
            <a:picLocks noChangeAspect="1" noChangeArrowheads="1"/>
          </p:cNvPicPr>
          <p:nvPr/>
        </p:nvPicPr>
        <p:blipFill>
          <a:blip r:embed="rId4"/>
          <a:srcRect/>
          <a:stretch>
            <a:fillRect/>
          </a:stretch>
        </p:blipFill>
        <p:spPr bwMode="auto">
          <a:xfrm>
            <a:off x="6629400" y="4331732"/>
            <a:ext cx="1926072" cy="1926072"/>
          </a:xfrm>
          <a:prstGeom prst="rect">
            <a:avLst/>
          </a:prstGeom>
          <a:noFill/>
          <a:ln w="9525">
            <a:noFill/>
            <a:miter lim="800000"/>
            <a:headEnd/>
            <a:tailEnd/>
          </a:ln>
        </p:spPr>
      </p:pic>
      <p:sp>
        <p:nvSpPr>
          <p:cNvPr id="9" name="テキスト ボックス 8"/>
          <p:cNvSpPr txBox="1"/>
          <p:nvPr/>
        </p:nvSpPr>
        <p:spPr>
          <a:xfrm>
            <a:off x="457200" y="3429000"/>
            <a:ext cx="2895600" cy="923330"/>
          </a:xfrm>
          <a:prstGeom prst="rect">
            <a:avLst/>
          </a:prstGeom>
          <a:noFill/>
        </p:spPr>
        <p:txBody>
          <a:bodyPr wrap="square" rtlCol="0">
            <a:spAutoFit/>
          </a:bodyPr>
          <a:lstStyle/>
          <a:p>
            <a:r>
              <a:rPr kumimoji="1" lang="ja-JP" altLang="en-US" b="1" dirty="0" smtClean="0">
                <a:solidFill>
                  <a:srgbClr val="000090"/>
                </a:solidFill>
              </a:rPr>
              <a:t>小惑星・彗星・宇宙塵</a:t>
            </a:r>
            <a:endParaRPr kumimoji="1" lang="en-US" altLang="ja-JP" b="1" dirty="0" smtClean="0">
              <a:solidFill>
                <a:srgbClr val="000090"/>
              </a:solidFill>
            </a:endParaRPr>
          </a:p>
          <a:p>
            <a:r>
              <a:rPr lang="ja-JP" altLang="en-US" b="1" dirty="0" smtClean="0">
                <a:solidFill>
                  <a:srgbClr val="000090"/>
                </a:solidFill>
              </a:rPr>
              <a:t>（冥王星・フォボス・</a:t>
            </a:r>
            <a:endParaRPr lang="en-US" altLang="ja-JP" b="1" dirty="0" smtClean="0">
              <a:solidFill>
                <a:srgbClr val="000090"/>
              </a:solidFill>
            </a:endParaRPr>
          </a:p>
          <a:p>
            <a:r>
              <a:rPr kumimoji="1" lang="ja-JP" altLang="en-US" b="1" dirty="0" smtClean="0">
                <a:solidFill>
                  <a:srgbClr val="000090"/>
                </a:solidFill>
              </a:rPr>
              <a:t>エウロパ・フェーベ</a:t>
            </a:r>
            <a:r>
              <a:rPr lang="ja-JP" altLang="en-US" b="1" dirty="0" smtClean="0">
                <a:solidFill>
                  <a:srgbClr val="000090"/>
                </a:solidFill>
              </a:rPr>
              <a:t>等）</a:t>
            </a:r>
            <a:endParaRPr kumimoji="1" lang="ja-JP" altLang="en-US" b="1" dirty="0">
              <a:solidFill>
                <a:srgbClr val="000090"/>
              </a:solidFill>
            </a:endParaRPr>
          </a:p>
        </p:txBody>
      </p:sp>
      <p:sp>
        <p:nvSpPr>
          <p:cNvPr id="10" name="テキスト ボックス 9"/>
          <p:cNvSpPr txBox="1"/>
          <p:nvPr/>
        </p:nvSpPr>
        <p:spPr>
          <a:xfrm>
            <a:off x="3733800" y="3962400"/>
            <a:ext cx="2262158" cy="369332"/>
          </a:xfrm>
          <a:prstGeom prst="rect">
            <a:avLst/>
          </a:prstGeom>
          <a:noFill/>
        </p:spPr>
        <p:txBody>
          <a:bodyPr wrap="none" rtlCol="0">
            <a:spAutoFit/>
          </a:bodyPr>
          <a:lstStyle/>
          <a:p>
            <a:r>
              <a:rPr kumimoji="1" lang="ja-JP" altLang="en-US" b="1" dirty="0" smtClean="0">
                <a:solidFill>
                  <a:schemeClr val="accent2">
                    <a:lumMod val="50000"/>
                  </a:schemeClr>
                </a:solidFill>
              </a:rPr>
              <a:t>タイタン・</a:t>
            </a:r>
            <a:r>
              <a:rPr lang="ja-JP" altLang="en-US" b="1" dirty="0" smtClean="0">
                <a:solidFill>
                  <a:schemeClr val="accent2">
                    <a:lumMod val="50000"/>
                  </a:schemeClr>
                </a:solidFill>
              </a:rPr>
              <a:t>（</a:t>
            </a:r>
            <a:r>
              <a:rPr kumimoji="1" lang="ja-JP" altLang="en-US" b="1" dirty="0" smtClean="0">
                <a:solidFill>
                  <a:schemeClr val="accent2">
                    <a:lumMod val="50000"/>
                  </a:schemeClr>
                </a:solidFill>
              </a:rPr>
              <a:t>火星）</a:t>
            </a:r>
            <a:endParaRPr kumimoji="1" lang="ja-JP" altLang="en-US" b="1" dirty="0">
              <a:solidFill>
                <a:schemeClr val="accent2">
                  <a:lumMod val="50000"/>
                </a:schemeClr>
              </a:solidFill>
            </a:endParaRPr>
          </a:p>
        </p:txBody>
      </p:sp>
      <p:sp>
        <p:nvSpPr>
          <p:cNvPr id="11" name="テキスト ボックス 10"/>
          <p:cNvSpPr txBox="1"/>
          <p:nvPr/>
        </p:nvSpPr>
        <p:spPr>
          <a:xfrm>
            <a:off x="5995958" y="3962400"/>
            <a:ext cx="3148042" cy="369332"/>
          </a:xfrm>
          <a:prstGeom prst="rect">
            <a:avLst/>
          </a:prstGeom>
          <a:noFill/>
        </p:spPr>
        <p:txBody>
          <a:bodyPr wrap="square" rtlCol="0">
            <a:spAutoFit/>
          </a:bodyPr>
          <a:lstStyle/>
          <a:p>
            <a:r>
              <a:rPr kumimoji="1" lang="ja-JP" altLang="en-US" b="1" dirty="0" smtClean="0">
                <a:solidFill>
                  <a:srgbClr val="800000"/>
                </a:solidFill>
              </a:rPr>
              <a:t>火星・エウロパ・タイタン</a:t>
            </a:r>
            <a:endParaRPr kumimoji="1" lang="ja-JP" altLang="en-US" b="1" dirty="0">
              <a:solidFill>
                <a:srgbClr val="800000"/>
              </a:solidFill>
            </a:endParaRPr>
          </a:p>
        </p:txBody>
      </p:sp>
      <p:sp>
        <p:nvSpPr>
          <p:cNvPr id="12" name="下矢印 11"/>
          <p:cNvSpPr/>
          <p:nvPr/>
        </p:nvSpPr>
        <p:spPr>
          <a:xfrm flipH="1">
            <a:off x="1143000" y="2819400"/>
            <a:ext cx="304800" cy="609600"/>
          </a:xfrm>
          <a:prstGeom prst="downArrow">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下矢印 12"/>
          <p:cNvSpPr/>
          <p:nvPr/>
        </p:nvSpPr>
        <p:spPr>
          <a:xfrm flipH="1">
            <a:off x="3733800" y="3245550"/>
            <a:ext cx="304800" cy="716850"/>
          </a:xfrm>
          <a:prstGeom prst="down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下矢印 13"/>
          <p:cNvSpPr/>
          <p:nvPr/>
        </p:nvSpPr>
        <p:spPr>
          <a:xfrm flipH="1">
            <a:off x="6934200" y="3680175"/>
            <a:ext cx="304800" cy="282225"/>
          </a:xfrm>
          <a:prstGeom prst="down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TextBox 14"/>
          <p:cNvSpPr txBox="1"/>
          <p:nvPr/>
        </p:nvSpPr>
        <p:spPr>
          <a:xfrm>
            <a:off x="457200" y="6257804"/>
            <a:ext cx="8443337" cy="523220"/>
          </a:xfrm>
          <a:prstGeom prst="rect">
            <a:avLst/>
          </a:prstGeom>
          <a:noFill/>
        </p:spPr>
        <p:txBody>
          <a:bodyPr wrap="square" rtlCol="0">
            <a:spAutoFit/>
          </a:bodyPr>
          <a:lstStyle/>
          <a:p>
            <a:r>
              <a:rPr lang="en-US" altLang="ja-JP" sz="2800" dirty="0" smtClean="0">
                <a:solidFill>
                  <a:srgbClr val="800000"/>
                </a:solidFill>
              </a:rPr>
              <a:t>4</a:t>
            </a:r>
            <a:r>
              <a:rPr kumimoji="1" lang="ja-JP" altLang="en-US" sz="2800" dirty="0" smtClean="0">
                <a:solidFill>
                  <a:srgbClr val="800000"/>
                </a:solidFill>
              </a:rPr>
              <a:t>．微生物の惑星間移動（パンスペルミア）の検証</a:t>
            </a:r>
            <a:endParaRPr kumimoji="1" lang="ja-JP" altLang="en-US" sz="2800" dirty="0">
              <a:solidFill>
                <a:srgbClr val="8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2" name="Picture 21"/>
          <p:cNvPicPr>
            <a:picLocks noChangeAspect="1" noChangeArrowheads="1"/>
          </p:cNvPicPr>
          <p:nvPr/>
        </p:nvPicPr>
        <p:blipFill>
          <a:blip r:embed="rId2">
            <a:clrChange>
              <a:clrFrom>
                <a:srgbClr val="FFFFFE"/>
              </a:clrFrom>
              <a:clrTo>
                <a:srgbClr val="FFFFFE">
                  <a:alpha val="0"/>
                </a:srgbClr>
              </a:clrTo>
            </a:clrChange>
          </a:blip>
          <a:srcRect/>
          <a:stretch>
            <a:fillRect/>
          </a:stretch>
        </p:blipFill>
        <p:spPr bwMode="auto">
          <a:xfrm>
            <a:off x="381000" y="1066800"/>
            <a:ext cx="4191000" cy="2940050"/>
          </a:xfrm>
          <a:prstGeom prst="rect">
            <a:avLst/>
          </a:prstGeom>
          <a:solidFill>
            <a:schemeClr val="bg1"/>
          </a:solidFill>
          <a:ln w="9525">
            <a:noFill/>
            <a:miter lim="800000"/>
            <a:headEnd/>
            <a:tailEnd/>
          </a:ln>
        </p:spPr>
      </p:pic>
      <p:sp>
        <p:nvSpPr>
          <p:cNvPr id="51203" name="Rectangle 2"/>
          <p:cNvSpPr>
            <a:spLocks noGrp="1" noChangeArrowheads="1"/>
          </p:cNvSpPr>
          <p:nvPr>
            <p:ph type="title" sz="quarter"/>
          </p:nvPr>
        </p:nvSpPr>
        <p:spPr>
          <a:xfrm>
            <a:off x="304800" y="228600"/>
            <a:ext cx="8458200" cy="838200"/>
          </a:xfrm>
        </p:spPr>
        <p:txBody>
          <a:bodyPr/>
          <a:lstStyle/>
          <a:p>
            <a:r>
              <a:rPr lang="en-US" altLang="ja-JP" sz="3200" dirty="0" smtClean="0"/>
              <a:t>1. </a:t>
            </a:r>
            <a:r>
              <a:rPr lang="ja-JP" altLang="en-US" sz="3200" dirty="0" smtClean="0"/>
              <a:t>前生物的に生成した有機物の探査</a:t>
            </a:r>
            <a:endParaRPr lang="en-US" altLang="ja-JP" sz="3200" dirty="0" smtClean="0"/>
          </a:p>
        </p:txBody>
      </p:sp>
      <p:pic>
        <p:nvPicPr>
          <p:cNvPr id="51204" name="Picture 4"/>
          <p:cNvPicPr>
            <a:picLocks noGrp="1" noChangeAspect="1" noChangeArrowheads="1"/>
          </p:cNvPicPr>
          <p:nvPr>
            <p:ph sz="quarter" idx="2"/>
          </p:nvPr>
        </p:nvPicPr>
        <p:blipFill>
          <a:blip r:embed="rId3"/>
          <a:srcRect/>
          <a:stretch>
            <a:fillRect/>
          </a:stretch>
        </p:blipFill>
        <p:spPr>
          <a:xfrm>
            <a:off x="2895600" y="4419600"/>
            <a:ext cx="2692400" cy="2019300"/>
          </a:xfrm>
        </p:spPr>
      </p:pic>
      <p:pic>
        <p:nvPicPr>
          <p:cNvPr id="51205" name="Picture 5"/>
          <p:cNvPicPr>
            <a:picLocks noGrp="1" noChangeAspect="1" noChangeArrowheads="1"/>
          </p:cNvPicPr>
          <p:nvPr>
            <p:ph sz="quarter" idx="3"/>
          </p:nvPr>
        </p:nvPicPr>
        <p:blipFill>
          <a:blip r:embed="rId4"/>
          <a:srcRect/>
          <a:stretch>
            <a:fillRect/>
          </a:stretch>
        </p:blipFill>
        <p:spPr>
          <a:xfrm>
            <a:off x="4572000" y="2133600"/>
            <a:ext cx="1722438" cy="1982788"/>
          </a:xfrm>
        </p:spPr>
      </p:pic>
      <p:pic>
        <p:nvPicPr>
          <p:cNvPr id="51206" name="Picture 6"/>
          <p:cNvPicPr>
            <a:picLocks noGrp="1" noChangeAspect="1" noChangeArrowheads="1"/>
          </p:cNvPicPr>
          <p:nvPr>
            <p:ph sz="quarter" idx="4"/>
          </p:nvPr>
        </p:nvPicPr>
        <p:blipFill>
          <a:blip r:embed="rId5"/>
          <a:srcRect/>
          <a:stretch>
            <a:fillRect/>
          </a:stretch>
        </p:blipFill>
        <p:spPr>
          <a:xfrm>
            <a:off x="6705600" y="2133600"/>
            <a:ext cx="2120900" cy="1685925"/>
          </a:xfrm>
        </p:spPr>
      </p:pic>
      <p:sp>
        <p:nvSpPr>
          <p:cNvPr id="51207" name="AutoShape 9"/>
          <p:cNvSpPr>
            <a:spLocks noChangeArrowheads="1"/>
          </p:cNvSpPr>
          <p:nvPr/>
        </p:nvSpPr>
        <p:spPr bwMode="auto">
          <a:xfrm>
            <a:off x="6019800" y="2943225"/>
            <a:ext cx="976313" cy="485775"/>
          </a:xfrm>
          <a:prstGeom prst="rightArrow">
            <a:avLst>
              <a:gd name="adj1" fmla="val 50000"/>
              <a:gd name="adj2" fmla="val 50245"/>
            </a:avLst>
          </a:prstGeom>
          <a:solidFill>
            <a:srgbClr val="008000"/>
          </a:solidFill>
          <a:ln w="9525">
            <a:solidFill>
              <a:schemeClr val="tx1"/>
            </a:solidFill>
            <a:miter lim="800000"/>
            <a:headEnd/>
            <a:tailEnd/>
          </a:ln>
        </p:spPr>
        <p:txBody>
          <a:bodyPr wrap="none" anchor="ctr">
            <a:prstTxWarp prst="textNoShape">
              <a:avLst/>
            </a:prstTxWarp>
          </a:bodyPr>
          <a:lstStyle/>
          <a:p>
            <a:endParaRPr lang="ja-JP" altLang="en-US"/>
          </a:p>
        </p:txBody>
      </p:sp>
      <p:pic>
        <p:nvPicPr>
          <p:cNvPr id="51208" name="Picture 10" descr="地球50                                                         000291D6Macintosh HD                   BAEF4EAA:"/>
          <p:cNvPicPr>
            <a:picLocks noChangeAspect="1" noChangeArrowheads="1"/>
          </p:cNvPicPr>
          <p:nvPr/>
        </p:nvPicPr>
        <p:blipFill>
          <a:blip r:embed="rId6"/>
          <a:srcRect/>
          <a:stretch>
            <a:fillRect/>
          </a:stretch>
        </p:blipFill>
        <p:spPr bwMode="auto">
          <a:xfrm>
            <a:off x="6781800" y="4419600"/>
            <a:ext cx="2008188" cy="2209800"/>
          </a:xfrm>
          <a:prstGeom prst="rect">
            <a:avLst/>
          </a:prstGeom>
          <a:noFill/>
          <a:ln w="9525">
            <a:noFill/>
            <a:miter lim="800000"/>
            <a:headEnd/>
            <a:tailEnd/>
          </a:ln>
        </p:spPr>
      </p:pic>
      <p:sp>
        <p:nvSpPr>
          <p:cNvPr id="51209" name="AutoShape 11"/>
          <p:cNvSpPr>
            <a:spLocks noChangeArrowheads="1"/>
          </p:cNvSpPr>
          <p:nvPr/>
        </p:nvSpPr>
        <p:spPr bwMode="auto">
          <a:xfrm>
            <a:off x="5638800" y="5105400"/>
            <a:ext cx="1143000" cy="485775"/>
          </a:xfrm>
          <a:prstGeom prst="rightArrow">
            <a:avLst>
              <a:gd name="adj1" fmla="val 50000"/>
              <a:gd name="adj2" fmla="val 58824"/>
            </a:avLst>
          </a:prstGeom>
          <a:solidFill>
            <a:srgbClr val="FF6600"/>
          </a:solidFill>
          <a:ln w="9525">
            <a:solidFill>
              <a:schemeClr val="tx1"/>
            </a:solidFill>
            <a:miter lim="800000"/>
            <a:headEnd/>
            <a:tailEnd/>
          </a:ln>
        </p:spPr>
        <p:txBody>
          <a:bodyPr wrap="none" anchor="ctr">
            <a:prstTxWarp prst="textNoShape">
              <a:avLst/>
            </a:prstTxWarp>
          </a:bodyPr>
          <a:lstStyle/>
          <a:p>
            <a:endParaRPr lang="ja-JP" altLang="en-US"/>
          </a:p>
        </p:txBody>
      </p:sp>
      <p:sp>
        <p:nvSpPr>
          <p:cNvPr id="51210" name="AutoShape 12"/>
          <p:cNvSpPr>
            <a:spLocks noChangeArrowheads="1"/>
          </p:cNvSpPr>
          <p:nvPr/>
        </p:nvSpPr>
        <p:spPr bwMode="auto">
          <a:xfrm rot="1761294">
            <a:off x="5867400" y="3962400"/>
            <a:ext cx="1509713" cy="485775"/>
          </a:xfrm>
          <a:prstGeom prst="rightArrow">
            <a:avLst>
              <a:gd name="adj1" fmla="val 50000"/>
              <a:gd name="adj2" fmla="val 77696"/>
            </a:avLst>
          </a:prstGeom>
          <a:solidFill>
            <a:srgbClr val="FF6600"/>
          </a:solidFill>
          <a:ln w="9525">
            <a:solidFill>
              <a:schemeClr val="tx1"/>
            </a:solidFill>
            <a:miter lim="800000"/>
            <a:headEnd/>
            <a:tailEnd/>
          </a:ln>
        </p:spPr>
        <p:txBody>
          <a:bodyPr wrap="none" anchor="ctr">
            <a:prstTxWarp prst="textNoShape">
              <a:avLst/>
            </a:prstTxWarp>
          </a:bodyPr>
          <a:lstStyle/>
          <a:p>
            <a:endParaRPr lang="ja-JP" altLang="en-US"/>
          </a:p>
        </p:txBody>
      </p:sp>
      <p:sp>
        <p:nvSpPr>
          <p:cNvPr id="51211" name="AutoShape 13"/>
          <p:cNvSpPr>
            <a:spLocks noChangeArrowheads="1"/>
          </p:cNvSpPr>
          <p:nvPr/>
        </p:nvSpPr>
        <p:spPr bwMode="auto">
          <a:xfrm>
            <a:off x="7543800" y="3733800"/>
            <a:ext cx="485775" cy="914400"/>
          </a:xfrm>
          <a:prstGeom prst="downArrow">
            <a:avLst>
              <a:gd name="adj1" fmla="val 50000"/>
              <a:gd name="adj2" fmla="val 47059"/>
            </a:avLst>
          </a:prstGeom>
          <a:solidFill>
            <a:srgbClr val="FFFF99"/>
          </a:solidFill>
          <a:ln w="9525">
            <a:solidFill>
              <a:schemeClr val="tx1"/>
            </a:solidFill>
            <a:miter lim="800000"/>
            <a:headEnd/>
            <a:tailEnd/>
          </a:ln>
        </p:spPr>
        <p:txBody>
          <a:bodyPr wrap="none" anchor="ctr">
            <a:prstTxWarp prst="textNoShape">
              <a:avLst/>
            </a:prstTxWarp>
          </a:bodyPr>
          <a:lstStyle/>
          <a:p>
            <a:endParaRPr lang="ja-JP" altLang="en-US"/>
          </a:p>
        </p:txBody>
      </p:sp>
      <p:sp>
        <p:nvSpPr>
          <p:cNvPr id="51212" name="Text Box 15"/>
          <p:cNvSpPr txBox="1">
            <a:spLocks noChangeArrowheads="1"/>
          </p:cNvSpPr>
          <p:nvPr/>
        </p:nvSpPr>
        <p:spPr bwMode="auto">
          <a:xfrm>
            <a:off x="5562600" y="5516563"/>
            <a:ext cx="1143000" cy="457200"/>
          </a:xfrm>
          <a:prstGeom prst="rect">
            <a:avLst/>
          </a:prstGeom>
          <a:noFill/>
          <a:ln w="9525">
            <a:noFill/>
            <a:miter lim="800000"/>
            <a:headEnd/>
            <a:tailEnd/>
          </a:ln>
        </p:spPr>
        <p:txBody>
          <a:bodyPr>
            <a:prstTxWarp prst="textNoShape">
              <a:avLst/>
            </a:prstTxWarp>
            <a:spAutoFit/>
          </a:bodyPr>
          <a:lstStyle/>
          <a:p>
            <a:r>
              <a:rPr lang="en-US" altLang="ja-JP" b="1">
                <a:solidFill>
                  <a:srgbClr val="A3530F"/>
                </a:solidFill>
              </a:rPr>
              <a:t>Impact</a:t>
            </a:r>
            <a:endParaRPr lang="en-US" altLang="ja-JP" b="1"/>
          </a:p>
        </p:txBody>
      </p:sp>
      <p:sp>
        <p:nvSpPr>
          <p:cNvPr id="51213" name="Text Box 16"/>
          <p:cNvSpPr txBox="1">
            <a:spLocks noChangeArrowheads="1"/>
          </p:cNvSpPr>
          <p:nvPr/>
        </p:nvSpPr>
        <p:spPr bwMode="auto">
          <a:xfrm>
            <a:off x="2362200" y="6248400"/>
            <a:ext cx="4572000" cy="461963"/>
          </a:xfrm>
          <a:prstGeom prst="rect">
            <a:avLst/>
          </a:prstGeom>
          <a:noFill/>
          <a:ln w="9525">
            <a:noFill/>
            <a:miter lim="800000"/>
            <a:headEnd/>
            <a:tailEnd/>
          </a:ln>
        </p:spPr>
        <p:txBody>
          <a:bodyPr>
            <a:prstTxWarp prst="textNoShape">
              <a:avLst/>
            </a:prstTxWarp>
            <a:spAutoFit/>
          </a:bodyPr>
          <a:lstStyle/>
          <a:p>
            <a:r>
              <a:rPr lang="en-US" altLang="ja-JP" b="1"/>
              <a:t>Hydrolytic / Thermal Alteration</a:t>
            </a:r>
          </a:p>
        </p:txBody>
      </p:sp>
      <p:sp>
        <p:nvSpPr>
          <p:cNvPr id="51214" name="AutoShape 18"/>
          <p:cNvSpPr>
            <a:spLocks noChangeArrowheads="1"/>
          </p:cNvSpPr>
          <p:nvPr/>
        </p:nvSpPr>
        <p:spPr bwMode="auto">
          <a:xfrm rot="-2517384">
            <a:off x="5243513" y="3954463"/>
            <a:ext cx="1828800" cy="428625"/>
          </a:xfrm>
          <a:prstGeom prst="rightArrow">
            <a:avLst>
              <a:gd name="adj1" fmla="val 50000"/>
              <a:gd name="adj2" fmla="val 106667"/>
            </a:avLst>
          </a:prstGeom>
          <a:solidFill>
            <a:srgbClr val="008000"/>
          </a:solidFill>
          <a:ln w="9525">
            <a:solidFill>
              <a:schemeClr val="tx1"/>
            </a:solidFill>
            <a:miter lim="800000"/>
            <a:headEnd/>
            <a:tailEnd/>
          </a:ln>
        </p:spPr>
        <p:txBody>
          <a:bodyPr wrap="none" anchor="ctr">
            <a:prstTxWarp prst="textNoShape">
              <a:avLst/>
            </a:prstTxWarp>
          </a:bodyPr>
          <a:lstStyle/>
          <a:p>
            <a:endParaRPr lang="ja-JP" altLang="en-US"/>
          </a:p>
        </p:txBody>
      </p:sp>
      <p:pic>
        <p:nvPicPr>
          <p:cNvPr id="51215" name="Picture 3" descr="horseheadnebula.jpg                                            000C3631Macintosh HD                   BAEF4EAA:"/>
          <p:cNvPicPr>
            <a:picLocks noGrp="1" noChangeAspect="1" noChangeArrowheads="1"/>
          </p:cNvPicPr>
          <p:nvPr>
            <p:ph sz="quarter" idx="1"/>
          </p:nvPr>
        </p:nvPicPr>
        <p:blipFill>
          <a:blip r:embed="rId7"/>
          <a:srcRect/>
          <a:stretch>
            <a:fillRect/>
          </a:stretch>
        </p:blipFill>
        <p:spPr>
          <a:xfrm>
            <a:off x="304800" y="3962400"/>
            <a:ext cx="2247900" cy="2247900"/>
          </a:xfrm>
        </p:spPr>
      </p:pic>
      <p:sp>
        <p:nvSpPr>
          <p:cNvPr id="51216" name="AutoShape 7"/>
          <p:cNvSpPr>
            <a:spLocks noChangeArrowheads="1"/>
          </p:cNvSpPr>
          <p:nvPr/>
        </p:nvSpPr>
        <p:spPr bwMode="auto">
          <a:xfrm rot="-1220423">
            <a:off x="2214563" y="3992563"/>
            <a:ext cx="2362200" cy="300037"/>
          </a:xfrm>
          <a:prstGeom prst="rightArrow">
            <a:avLst>
              <a:gd name="adj1" fmla="val 50000"/>
              <a:gd name="adj2" fmla="val 196826"/>
            </a:avLst>
          </a:prstGeom>
          <a:solidFill>
            <a:srgbClr val="339966"/>
          </a:solidFill>
          <a:ln w="9525">
            <a:solidFill>
              <a:schemeClr val="tx1"/>
            </a:solidFill>
            <a:miter lim="800000"/>
            <a:headEnd/>
            <a:tailEnd/>
          </a:ln>
        </p:spPr>
        <p:txBody>
          <a:bodyPr wrap="none" anchor="ctr">
            <a:prstTxWarp prst="textNoShape">
              <a:avLst/>
            </a:prstTxWarp>
          </a:bodyPr>
          <a:lstStyle/>
          <a:p>
            <a:endParaRPr lang="ja-JP" altLang="en-US"/>
          </a:p>
        </p:txBody>
      </p:sp>
      <p:sp>
        <p:nvSpPr>
          <p:cNvPr id="51217" name="AutoShape 8"/>
          <p:cNvSpPr>
            <a:spLocks noChangeArrowheads="1"/>
          </p:cNvSpPr>
          <p:nvPr/>
        </p:nvSpPr>
        <p:spPr bwMode="auto">
          <a:xfrm>
            <a:off x="2286000" y="5029200"/>
            <a:ext cx="976313" cy="485775"/>
          </a:xfrm>
          <a:prstGeom prst="rightArrow">
            <a:avLst>
              <a:gd name="adj1" fmla="val 50000"/>
              <a:gd name="adj2" fmla="val 50245"/>
            </a:avLst>
          </a:prstGeom>
          <a:solidFill>
            <a:srgbClr val="F31A2E"/>
          </a:solidFill>
          <a:ln w="9525">
            <a:solidFill>
              <a:schemeClr val="tx1"/>
            </a:solidFill>
            <a:miter lim="800000"/>
            <a:headEnd/>
            <a:tailEnd/>
          </a:ln>
        </p:spPr>
        <p:txBody>
          <a:bodyPr wrap="none" anchor="ctr">
            <a:prstTxWarp prst="textNoShape">
              <a:avLst/>
            </a:prstTxWarp>
          </a:bodyPr>
          <a:lstStyle/>
          <a:p>
            <a:endParaRPr lang="ja-JP" altLang="en-US"/>
          </a:p>
        </p:txBody>
      </p:sp>
      <p:sp>
        <p:nvSpPr>
          <p:cNvPr id="51218" name="Text Box 22"/>
          <p:cNvSpPr txBox="1">
            <a:spLocks noChangeArrowheads="1"/>
          </p:cNvSpPr>
          <p:nvPr/>
        </p:nvSpPr>
        <p:spPr bwMode="auto">
          <a:xfrm>
            <a:off x="2590800" y="1295400"/>
            <a:ext cx="1385888" cy="457200"/>
          </a:xfrm>
          <a:prstGeom prst="rect">
            <a:avLst/>
          </a:prstGeom>
          <a:noFill/>
          <a:ln w="9525">
            <a:noFill/>
            <a:miter lim="800000"/>
            <a:headEnd/>
            <a:tailEnd/>
          </a:ln>
        </p:spPr>
        <p:txBody>
          <a:bodyPr wrap="none">
            <a:prstTxWarp prst="textNoShape">
              <a:avLst/>
            </a:prstTxWarp>
            <a:spAutoFit/>
          </a:bodyPr>
          <a:lstStyle/>
          <a:p>
            <a:r>
              <a:rPr lang="en-US" altLang="ja-JP" sz="2000"/>
              <a:t>Ice </a:t>
            </a:r>
            <a:r>
              <a:rPr lang="en-US" altLang="ja-JP"/>
              <a:t>mantle</a:t>
            </a:r>
            <a:endParaRPr lang="en-US" altLang="ja-JP" sz="2000"/>
          </a:p>
        </p:txBody>
      </p:sp>
      <p:sp>
        <p:nvSpPr>
          <p:cNvPr id="51219" name="Text Box 23"/>
          <p:cNvSpPr txBox="1">
            <a:spLocks noChangeArrowheads="1"/>
          </p:cNvSpPr>
          <p:nvPr/>
        </p:nvSpPr>
        <p:spPr bwMode="auto">
          <a:xfrm>
            <a:off x="2571750" y="1828800"/>
            <a:ext cx="2762884" cy="366713"/>
          </a:xfrm>
          <a:prstGeom prst="rect">
            <a:avLst/>
          </a:prstGeom>
          <a:noFill/>
          <a:ln w="9525">
            <a:noFill/>
            <a:miter lim="800000"/>
            <a:headEnd/>
            <a:tailEnd/>
          </a:ln>
        </p:spPr>
        <p:txBody>
          <a:bodyPr wrap="square">
            <a:prstTxWarp prst="textNoShape">
              <a:avLst/>
            </a:prstTxWarp>
            <a:spAutoFit/>
          </a:bodyPr>
          <a:lstStyle/>
          <a:p>
            <a:r>
              <a:rPr lang="en-US" altLang="ja-JP" sz="1800" dirty="0"/>
              <a:t>Small carbon particles</a:t>
            </a:r>
            <a:endParaRPr lang="en-US" altLang="ja-JP" dirty="0"/>
          </a:p>
        </p:txBody>
      </p:sp>
      <p:sp>
        <p:nvSpPr>
          <p:cNvPr id="51220" name="Text Box 24"/>
          <p:cNvSpPr txBox="1">
            <a:spLocks noChangeArrowheads="1"/>
          </p:cNvSpPr>
          <p:nvPr/>
        </p:nvSpPr>
        <p:spPr bwMode="auto">
          <a:xfrm>
            <a:off x="2514600" y="2133600"/>
            <a:ext cx="1462088" cy="366713"/>
          </a:xfrm>
          <a:prstGeom prst="rect">
            <a:avLst/>
          </a:prstGeom>
          <a:noFill/>
          <a:ln w="9525">
            <a:noFill/>
            <a:miter lim="800000"/>
            <a:headEnd/>
            <a:tailEnd/>
          </a:ln>
        </p:spPr>
        <p:txBody>
          <a:bodyPr wrap="square">
            <a:prstTxWarp prst="textNoShape">
              <a:avLst/>
            </a:prstTxWarp>
            <a:spAutoFit/>
          </a:bodyPr>
          <a:lstStyle/>
          <a:p>
            <a:r>
              <a:rPr lang="en-US" altLang="ja-JP" sz="1800" dirty="0"/>
              <a:t>Silicate core</a:t>
            </a:r>
            <a:endParaRPr lang="en-US" altLang="ja-JP" dirty="0"/>
          </a:p>
        </p:txBody>
      </p:sp>
      <p:sp>
        <p:nvSpPr>
          <p:cNvPr id="51221" name="Text Box 25"/>
          <p:cNvSpPr txBox="1">
            <a:spLocks noChangeArrowheads="1"/>
          </p:cNvSpPr>
          <p:nvPr/>
        </p:nvSpPr>
        <p:spPr bwMode="auto">
          <a:xfrm>
            <a:off x="2574925" y="2643188"/>
            <a:ext cx="1878013" cy="366712"/>
          </a:xfrm>
          <a:prstGeom prst="rect">
            <a:avLst/>
          </a:prstGeom>
          <a:noFill/>
          <a:ln w="9525">
            <a:noFill/>
            <a:miter lim="800000"/>
            <a:headEnd/>
            <a:tailEnd/>
          </a:ln>
        </p:spPr>
        <p:txBody>
          <a:bodyPr wrap="none">
            <a:prstTxWarp prst="textNoShape">
              <a:avLst/>
            </a:prstTxWarp>
            <a:spAutoFit/>
          </a:bodyPr>
          <a:lstStyle/>
          <a:p>
            <a:r>
              <a:rPr lang="en-US" altLang="ja-JP" sz="1800"/>
              <a:t>Organic refractory</a:t>
            </a:r>
            <a:endParaRPr lang="en-US" altLang="ja-JP"/>
          </a:p>
        </p:txBody>
      </p:sp>
      <p:sp>
        <p:nvSpPr>
          <p:cNvPr id="51222" name="Text Box 26"/>
          <p:cNvSpPr txBox="1">
            <a:spLocks noChangeArrowheads="1"/>
          </p:cNvSpPr>
          <p:nvPr/>
        </p:nvSpPr>
        <p:spPr bwMode="auto">
          <a:xfrm>
            <a:off x="2422525" y="2947988"/>
            <a:ext cx="1871663" cy="366712"/>
          </a:xfrm>
          <a:prstGeom prst="rect">
            <a:avLst/>
          </a:prstGeom>
          <a:noFill/>
          <a:ln w="9525">
            <a:noFill/>
            <a:miter lim="800000"/>
            <a:headEnd/>
            <a:tailEnd/>
          </a:ln>
        </p:spPr>
        <p:txBody>
          <a:bodyPr wrap="none">
            <a:prstTxWarp prst="textNoShape">
              <a:avLst/>
            </a:prstTxWarp>
            <a:spAutoFit/>
          </a:bodyPr>
          <a:lstStyle/>
          <a:p>
            <a:r>
              <a:rPr lang="en-US" altLang="ja-JP" sz="1800"/>
              <a:t>New organic layer</a:t>
            </a:r>
            <a:endParaRPr lang="en-US" altLang="ja-JP"/>
          </a:p>
        </p:txBody>
      </p:sp>
      <p:sp>
        <p:nvSpPr>
          <p:cNvPr id="51223" name="Text Box 27"/>
          <p:cNvSpPr txBox="1">
            <a:spLocks noChangeArrowheads="1"/>
          </p:cNvSpPr>
          <p:nvPr/>
        </p:nvSpPr>
        <p:spPr bwMode="auto">
          <a:xfrm>
            <a:off x="1355725" y="3425825"/>
            <a:ext cx="1054100" cy="457200"/>
          </a:xfrm>
          <a:prstGeom prst="rect">
            <a:avLst/>
          </a:prstGeom>
          <a:noFill/>
          <a:ln w="9525">
            <a:noFill/>
            <a:miter lim="800000"/>
            <a:headEnd/>
            <a:tailEnd/>
          </a:ln>
        </p:spPr>
        <p:txBody>
          <a:bodyPr wrap="none">
            <a:prstTxWarp prst="textNoShape">
              <a:avLst/>
            </a:prstTxWarp>
            <a:spAutoFit/>
          </a:bodyPr>
          <a:lstStyle/>
          <a:p>
            <a:r>
              <a:rPr lang="en-US" altLang="ja-JP"/>
              <a:t>0.5 </a:t>
            </a:r>
            <a:r>
              <a:rPr lang="en-US" altLang="ja-JP">
                <a:latin typeface="Symbol" pitchFamily="-29" charset="2"/>
              </a:rPr>
              <a:t>m</a:t>
            </a:r>
            <a:r>
              <a:rPr lang="en-US" altLang="ja-JP"/>
              <a:t>m</a:t>
            </a:r>
          </a:p>
        </p:txBody>
      </p:sp>
      <p:sp>
        <p:nvSpPr>
          <p:cNvPr id="51224" name="Text Box 28"/>
          <p:cNvSpPr txBox="1">
            <a:spLocks noChangeArrowheads="1"/>
          </p:cNvSpPr>
          <p:nvPr/>
        </p:nvSpPr>
        <p:spPr bwMode="auto">
          <a:xfrm>
            <a:off x="1066800" y="914400"/>
            <a:ext cx="625475" cy="457200"/>
          </a:xfrm>
          <a:prstGeom prst="rect">
            <a:avLst/>
          </a:prstGeom>
          <a:noFill/>
          <a:ln w="9525">
            <a:noFill/>
            <a:miter lim="800000"/>
            <a:headEnd/>
            <a:tailEnd/>
          </a:ln>
        </p:spPr>
        <p:txBody>
          <a:bodyPr>
            <a:prstTxWarp prst="textNoShape">
              <a:avLst/>
            </a:prstTxWarp>
            <a:spAutoFit/>
          </a:bodyPr>
          <a:lstStyle/>
          <a:p>
            <a:r>
              <a:rPr lang="en-US" altLang="ja-JP" b="1">
                <a:solidFill>
                  <a:srgbClr val="CC3939"/>
                </a:solidFill>
              </a:rPr>
              <a:t>UV</a:t>
            </a:r>
            <a:endParaRPr lang="en-US" altLang="ja-JP" b="1"/>
          </a:p>
        </p:txBody>
      </p:sp>
      <p:sp>
        <p:nvSpPr>
          <p:cNvPr id="51225" name="Text Box 29"/>
          <p:cNvSpPr txBox="1">
            <a:spLocks noChangeArrowheads="1"/>
          </p:cNvSpPr>
          <p:nvPr/>
        </p:nvSpPr>
        <p:spPr bwMode="auto">
          <a:xfrm>
            <a:off x="441325" y="1127125"/>
            <a:ext cx="628650" cy="461963"/>
          </a:xfrm>
          <a:prstGeom prst="rect">
            <a:avLst/>
          </a:prstGeom>
          <a:noFill/>
          <a:ln w="9525">
            <a:noFill/>
            <a:miter lim="800000"/>
            <a:headEnd/>
            <a:tailEnd/>
          </a:ln>
        </p:spPr>
        <p:txBody>
          <a:bodyPr wrap="none">
            <a:prstTxWarp prst="textNoShape">
              <a:avLst/>
            </a:prstTxWarp>
            <a:spAutoFit/>
          </a:bodyPr>
          <a:lstStyle/>
          <a:p>
            <a:r>
              <a:rPr lang="en-US" altLang="ja-JP" b="1">
                <a:solidFill>
                  <a:srgbClr val="CC3939"/>
                </a:solidFill>
              </a:rPr>
              <a:t>CR</a:t>
            </a:r>
            <a:endParaRPr lang="en-US" altLang="ja-JP" b="1"/>
          </a:p>
        </p:txBody>
      </p:sp>
      <p:sp>
        <p:nvSpPr>
          <p:cNvPr id="51226" name="Oval 30"/>
          <p:cNvSpPr>
            <a:spLocks noChangeArrowheads="1"/>
          </p:cNvSpPr>
          <p:nvPr/>
        </p:nvSpPr>
        <p:spPr bwMode="auto">
          <a:xfrm>
            <a:off x="304800" y="1066800"/>
            <a:ext cx="3048000" cy="2819400"/>
          </a:xfrm>
          <a:prstGeom prst="ellipse">
            <a:avLst/>
          </a:prstGeom>
          <a:noFill/>
          <a:ln w="9525">
            <a:solidFill>
              <a:srgbClr val="3366FF"/>
            </a:solidFill>
            <a:round/>
            <a:headEnd/>
            <a:tailEnd/>
          </a:ln>
        </p:spPr>
        <p:txBody>
          <a:bodyPr wrap="none" anchor="ctr">
            <a:prstTxWarp prst="textNoShape">
              <a:avLst/>
            </a:prstTxWarp>
          </a:bodyPr>
          <a:lstStyle/>
          <a:p>
            <a:endParaRPr lang="ja-JP" altLang="en-US"/>
          </a:p>
        </p:txBody>
      </p:sp>
      <p:sp>
        <p:nvSpPr>
          <p:cNvPr id="51227" name="Line 31"/>
          <p:cNvSpPr>
            <a:spLocks noChangeShapeType="1"/>
          </p:cNvSpPr>
          <p:nvPr/>
        </p:nvSpPr>
        <p:spPr bwMode="auto">
          <a:xfrm flipH="1">
            <a:off x="1600200" y="3810000"/>
            <a:ext cx="228600" cy="1143000"/>
          </a:xfrm>
          <a:prstGeom prst="line">
            <a:avLst/>
          </a:prstGeom>
          <a:noFill/>
          <a:ln w="9525">
            <a:solidFill>
              <a:srgbClr val="3366FF"/>
            </a:solidFill>
            <a:round/>
            <a:headEnd/>
            <a:tailEnd/>
          </a:ln>
        </p:spPr>
        <p:txBody>
          <a:bodyPr wrap="none" anchor="ctr">
            <a:prstTxWarp prst="textNoShape">
              <a:avLst/>
            </a:prstTxWarp>
          </a:bodyPr>
          <a:lstStyle/>
          <a:p>
            <a:endParaRPr lang="ja-JP" altLang="en-US"/>
          </a:p>
        </p:txBody>
      </p:sp>
      <p:sp>
        <p:nvSpPr>
          <p:cNvPr id="51228" name="Line 32"/>
          <p:cNvSpPr>
            <a:spLocks noChangeShapeType="1"/>
          </p:cNvSpPr>
          <p:nvPr/>
        </p:nvSpPr>
        <p:spPr bwMode="auto">
          <a:xfrm flipH="1">
            <a:off x="7467600" y="4191000"/>
            <a:ext cx="1219200" cy="1219200"/>
          </a:xfrm>
          <a:prstGeom prst="line">
            <a:avLst/>
          </a:prstGeom>
          <a:noFill/>
          <a:ln w="9525">
            <a:solidFill>
              <a:srgbClr val="FF0000"/>
            </a:solidFill>
            <a:round/>
            <a:headEnd/>
            <a:tailEnd type="triangle" w="lg" len="lg"/>
          </a:ln>
        </p:spPr>
        <p:txBody>
          <a:bodyPr wrap="none" anchor="ctr">
            <a:prstTxWarp prst="textNoShape">
              <a:avLst/>
            </a:prstTxWarp>
          </a:bodyPr>
          <a:lstStyle/>
          <a:p>
            <a:endParaRPr lang="ja-JP" altLang="en-US"/>
          </a:p>
        </p:txBody>
      </p:sp>
      <p:sp>
        <p:nvSpPr>
          <p:cNvPr id="51229" name="Text Box 33"/>
          <p:cNvSpPr txBox="1">
            <a:spLocks noChangeArrowheads="1"/>
          </p:cNvSpPr>
          <p:nvPr/>
        </p:nvSpPr>
        <p:spPr bwMode="auto">
          <a:xfrm>
            <a:off x="8518525" y="3794125"/>
            <a:ext cx="628650" cy="461963"/>
          </a:xfrm>
          <a:prstGeom prst="rect">
            <a:avLst/>
          </a:prstGeom>
          <a:noFill/>
          <a:ln w="9525">
            <a:noFill/>
            <a:miter lim="800000"/>
            <a:headEnd/>
            <a:tailEnd/>
          </a:ln>
        </p:spPr>
        <p:txBody>
          <a:bodyPr wrap="none">
            <a:prstTxWarp prst="textNoShape">
              <a:avLst/>
            </a:prstTxWarp>
            <a:spAutoFit/>
          </a:bodyPr>
          <a:lstStyle/>
          <a:p>
            <a:r>
              <a:rPr lang="en-US" altLang="ja-JP" b="1">
                <a:solidFill>
                  <a:srgbClr val="CC3939"/>
                </a:solidFill>
              </a:rPr>
              <a:t>CR</a:t>
            </a:r>
          </a:p>
        </p:txBody>
      </p:sp>
      <p:sp>
        <p:nvSpPr>
          <p:cNvPr id="51230" name="Line 34"/>
          <p:cNvSpPr>
            <a:spLocks noChangeShapeType="1"/>
          </p:cNvSpPr>
          <p:nvPr/>
        </p:nvSpPr>
        <p:spPr bwMode="auto">
          <a:xfrm flipH="1">
            <a:off x="8001000" y="4572000"/>
            <a:ext cx="685800" cy="609600"/>
          </a:xfrm>
          <a:prstGeom prst="line">
            <a:avLst/>
          </a:prstGeom>
          <a:noFill/>
          <a:ln w="9525">
            <a:solidFill>
              <a:srgbClr val="CC3939"/>
            </a:solidFill>
            <a:round/>
            <a:headEnd/>
            <a:tailEnd type="triangle" w="lg" len="lg"/>
          </a:ln>
        </p:spPr>
        <p:txBody>
          <a:bodyPr wrap="none" anchor="ctr">
            <a:prstTxWarp prst="textNoShape">
              <a:avLst/>
            </a:prstTxWarp>
          </a:bodyPr>
          <a:lstStyle/>
          <a:p>
            <a:endParaRPr lang="ja-JP" altLang="en-US"/>
          </a:p>
        </p:txBody>
      </p:sp>
      <p:sp>
        <p:nvSpPr>
          <p:cNvPr id="51231" name="Text Box 35"/>
          <p:cNvSpPr txBox="1">
            <a:spLocks noChangeArrowheads="1"/>
          </p:cNvSpPr>
          <p:nvPr/>
        </p:nvSpPr>
        <p:spPr bwMode="auto">
          <a:xfrm>
            <a:off x="8458200" y="4251325"/>
            <a:ext cx="685800" cy="457200"/>
          </a:xfrm>
          <a:prstGeom prst="rect">
            <a:avLst/>
          </a:prstGeom>
          <a:noFill/>
          <a:ln w="9525">
            <a:noFill/>
            <a:miter lim="800000"/>
            <a:headEnd/>
            <a:tailEnd/>
          </a:ln>
        </p:spPr>
        <p:txBody>
          <a:bodyPr>
            <a:prstTxWarp prst="textNoShape">
              <a:avLst/>
            </a:prstTxWarp>
            <a:spAutoFit/>
          </a:bodyPr>
          <a:lstStyle/>
          <a:p>
            <a:r>
              <a:rPr lang="en-US" altLang="ja-JP" b="1">
                <a:solidFill>
                  <a:srgbClr val="CC3939"/>
                </a:solidFill>
              </a:rPr>
              <a:t>UV</a:t>
            </a:r>
          </a:p>
        </p:txBody>
      </p:sp>
      <p:sp>
        <p:nvSpPr>
          <p:cNvPr id="51232" name="Text Box 36"/>
          <p:cNvSpPr txBox="1">
            <a:spLocks noChangeArrowheads="1"/>
          </p:cNvSpPr>
          <p:nvPr/>
        </p:nvSpPr>
        <p:spPr bwMode="auto">
          <a:xfrm>
            <a:off x="5394325" y="1676400"/>
            <a:ext cx="3519488" cy="461963"/>
          </a:xfrm>
          <a:prstGeom prst="rect">
            <a:avLst/>
          </a:prstGeom>
          <a:noFill/>
          <a:ln w="9525">
            <a:noFill/>
            <a:miter lim="800000"/>
            <a:headEnd/>
            <a:tailEnd/>
          </a:ln>
        </p:spPr>
        <p:txBody>
          <a:bodyPr>
            <a:prstTxWarp prst="textNoShape">
              <a:avLst/>
            </a:prstTxWarp>
            <a:spAutoFit/>
          </a:bodyPr>
          <a:lstStyle/>
          <a:p>
            <a:r>
              <a:rPr lang="en-US" altLang="ja-JP" b="1">
                <a:solidFill>
                  <a:srgbClr val="2F7838"/>
                </a:solidFill>
              </a:rPr>
              <a:t>Alteration by CR and UV</a:t>
            </a:r>
            <a:endParaRPr lang="en-US" altLang="ja-JP"/>
          </a:p>
        </p:txBody>
      </p:sp>
      <p:sp>
        <p:nvSpPr>
          <p:cNvPr id="34" name="TextBox 33"/>
          <p:cNvSpPr txBox="1">
            <a:spLocks noChangeArrowheads="1"/>
          </p:cNvSpPr>
          <p:nvPr/>
        </p:nvSpPr>
        <p:spPr bwMode="auto">
          <a:xfrm>
            <a:off x="6019800" y="1143000"/>
            <a:ext cx="2362200" cy="461963"/>
          </a:xfrm>
          <a:prstGeom prst="rect">
            <a:avLst/>
          </a:prstGeom>
          <a:noFill/>
          <a:ln w="9525">
            <a:noFill/>
            <a:miter lim="800000"/>
            <a:headEnd/>
            <a:tailEnd/>
          </a:ln>
        </p:spPr>
        <p:txBody>
          <a:bodyPr>
            <a:prstTxWarp prst="textNoShape">
              <a:avLst/>
            </a:prstTxWarp>
            <a:spAutoFit/>
          </a:bodyPr>
          <a:lstStyle/>
          <a:p>
            <a:r>
              <a:rPr lang="en-US" altLang="ja-JP">
                <a:solidFill>
                  <a:srgbClr val="FF0000"/>
                </a:solidFill>
              </a:rPr>
              <a:t>The Solar System</a:t>
            </a:r>
            <a:endParaRPr lang="ja-JP" altLang="en-US">
              <a:solidFill>
                <a:srgbClr val="FF0000"/>
              </a:solidFill>
            </a:endParaRPr>
          </a:p>
        </p:txBody>
      </p:sp>
      <p:sp>
        <p:nvSpPr>
          <p:cNvPr id="51234" name="TextBox 34"/>
          <p:cNvSpPr txBox="1">
            <a:spLocks noChangeArrowheads="1"/>
          </p:cNvSpPr>
          <p:nvPr/>
        </p:nvSpPr>
        <p:spPr bwMode="auto">
          <a:xfrm>
            <a:off x="533400" y="6248400"/>
            <a:ext cx="1828800" cy="461963"/>
          </a:xfrm>
          <a:prstGeom prst="rect">
            <a:avLst/>
          </a:prstGeom>
          <a:noFill/>
          <a:ln w="9525">
            <a:solidFill>
              <a:srgbClr val="3366FF"/>
            </a:solidFill>
            <a:miter lim="800000"/>
            <a:headEnd/>
            <a:tailEnd/>
          </a:ln>
        </p:spPr>
        <p:txBody>
          <a:bodyPr>
            <a:prstTxWarp prst="textNoShape">
              <a:avLst/>
            </a:prstTxWarp>
            <a:spAutoFit/>
          </a:bodyPr>
          <a:lstStyle/>
          <a:p>
            <a:r>
              <a:rPr lang="en-US" altLang="ja-JP">
                <a:solidFill>
                  <a:srgbClr val="0000FF"/>
                </a:solidFill>
              </a:rPr>
              <a:t>Dense Cloud</a:t>
            </a:r>
            <a:endParaRPr lang="ja-JP" altLang="en-US">
              <a:solidFill>
                <a:srgbClr val="0000FF"/>
              </a:solidFill>
            </a:endParaRPr>
          </a:p>
        </p:txBody>
      </p:sp>
      <p:sp>
        <p:nvSpPr>
          <p:cNvPr id="33" name="円/楕円 32"/>
          <p:cNvSpPr/>
          <p:nvPr/>
        </p:nvSpPr>
        <p:spPr>
          <a:xfrm>
            <a:off x="2667000" y="990600"/>
            <a:ext cx="8610600" cy="6934200"/>
          </a:xfrm>
          <a:prstGeom prst="ellipse">
            <a:avLst/>
          </a:prstGeom>
          <a:solidFill>
            <a:srgbClr val="FF0000">
              <a:alpha val="9000"/>
            </a:srgb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3"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533400"/>
            <a:ext cx="8653463" cy="1090613"/>
          </a:xfrm>
        </p:spPr>
        <p:txBody>
          <a:bodyPr/>
          <a:lstStyle/>
          <a:p>
            <a:pPr algn="ctr"/>
            <a:r>
              <a:rPr kumimoji="0" lang="en-US" altLang="ja-JP" sz="3600" dirty="0" smtClean="0"/>
              <a:t>2. </a:t>
            </a:r>
            <a:r>
              <a:rPr kumimoji="0" lang="ja-JP" altLang="en-US" sz="3600" dirty="0" smtClean="0"/>
              <a:t>惑星環境下での有機物進化の化石</a:t>
            </a:r>
            <a:r>
              <a:rPr kumimoji="0" lang="en-US" altLang="ja-JP" sz="2800" dirty="0" smtClean="0"/>
              <a:t/>
            </a:r>
            <a:br>
              <a:rPr kumimoji="0" lang="en-US" altLang="ja-JP" sz="2800" dirty="0" smtClean="0"/>
            </a:br>
            <a:r>
              <a:rPr kumimoji="0" lang="ja-JP" altLang="en-US" sz="2800" dirty="0" smtClean="0">
                <a:solidFill>
                  <a:srgbClr val="800000"/>
                </a:solidFill>
              </a:rPr>
              <a:t>タイタン：化学進化の天然の実験室</a:t>
            </a:r>
            <a:endParaRPr kumimoji="0" lang="ja-JP" altLang="en-US" sz="2800" dirty="0">
              <a:solidFill>
                <a:srgbClr val="800000"/>
              </a:solidFill>
            </a:endParaRPr>
          </a:p>
        </p:txBody>
      </p:sp>
      <p:sp>
        <p:nvSpPr>
          <p:cNvPr id="67587" name="Rectangle 3"/>
          <p:cNvSpPr>
            <a:spLocks noGrp="1" noChangeArrowheads="1"/>
          </p:cNvSpPr>
          <p:nvPr>
            <p:ph type="body" sz="half" idx="3"/>
          </p:nvPr>
        </p:nvSpPr>
        <p:spPr>
          <a:xfrm>
            <a:off x="609600" y="4650859"/>
            <a:ext cx="2362200" cy="1445141"/>
          </a:xfrm>
        </p:spPr>
        <p:txBody>
          <a:bodyPr>
            <a:normAutofit/>
          </a:bodyPr>
          <a:lstStyle/>
          <a:p>
            <a:pPr>
              <a:buFontTx/>
              <a:buNone/>
            </a:pPr>
            <a:r>
              <a:rPr lang="en-US" altLang="ja-JP" sz="2000" dirty="0" smtClean="0"/>
              <a:t>↑Cassini-Huygens  →</a:t>
            </a:r>
          </a:p>
        </p:txBody>
      </p:sp>
      <p:pic>
        <p:nvPicPr>
          <p:cNvPr id="67588" name="Picture 4" descr="huygens7.jpg                                                   0006799BMacintosh HD                   BAEF4EAA:"/>
          <p:cNvPicPr>
            <a:picLocks noGrp="1" noChangeAspect="1" noChangeArrowheads="1"/>
          </p:cNvPicPr>
          <p:nvPr>
            <p:ph sz="quarter" idx="2"/>
          </p:nvPr>
        </p:nvPicPr>
        <p:blipFill>
          <a:blip r:embed="rId2"/>
          <a:srcRect/>
          <a:stretch>
            <a:fillRect/>
          </a:stretch>
        </p:blipFill>
        <p:spPr>
          <a:xfrm>
            <a:off x="2514600" y="2895600"/>
            <a:ext cx="3733800" cy="3733800"/>
          </a:xfrm>
        </p:spPr>
      </p:pic>
      <p:pic>
        <p:nvPicPr>
          <p:cNvPr id="67589" name="コンテンツ プレースホルダ 7" descr="landing.jpg"/>
          <p:cNvPicPr>
            <a:picLocks noGrp="1" noChangeAspect="1"/>
          </p:cNvPicPr>
          <p:nvPr>
            <p:ph sz="quarter" idx="1"/>
          </p:nvPr>
        </p:nvPicPr>
        <p:blipFill>
          <a:blip r:embed="rId3"/>
          <a:srcRect l="-31563" r="-31563"/>
          <a:stretch>
            <a:fillRect/>
          </a:stretch>
        </p:blipFill>
        <p:spPr>
          <a:xfrm>
            <a:off x="-914400" y="1902341"/>
            <a:ext cx="5410200" cy="2745859"/>
          </a:xfrm>
        </p:spPr>
      </p:pic>
      <p:sp>
        <p:nvSpPr>
          <p:cNvPr id="67591" name="テキスト ボックス 7"/>
          <p:cNvSpPr txBox="1">
            <a:spLocks noChangeArrowheads="1"/>
          </p:cNvSpPr>
          <p:nvPr/>
        </p:nvSpPr>
        <p:spPr bwMode="auto">
          <a:xfrm>
            <a:off x="6477000" y="4343400"/>
            <a:ext cx="2459736" cy="646331"/>
          </a:xfrm>
          <a:prstGeom prst="rect">
            <a:avLst/>
          </a:prstGeom>
          <a:noFill/>
          <a:ln w="9525">
            <a:noFill/>
            <a:miter lim="800000"/>
            <a:headEnd/>
            <a:tailEnd/>
          </a:ln>
        </p:spPr>
        <p:txBody>
          <a:bodyPr wrap="square">
            <a:prstTxWarp prst="textNoShape">
              <a:avLst/>
            </a:prstTxWarp>
            <a:spAutoFit/>
          </a:bodyPr>
          <a:lstStyle/>
          <a:p>
            <a:r>
              <a:rPr lang="en-US" altLang="ja-JP" dirty="0" smtClean="0"/>
              <a:t>↑Laboratory  </a:t>
            </a:r>
          </a:p>
          <a:p>
            <a:r>
              <a:rPr lang="en-US" altLang="ja-JP" dirty="0" smtClean="0"/>
              <a:t>    simulation</a:t>
            </a:r>
            <a:endParaRPr lang="ja-JP" altLang="en-US" dirty="0"/>
          </a:p>
        </p:txBody>
      </p:sp>
      <p:sp>
        <p:nvSpPr>
          <p:cNvPr id="8" name="スライド番号プレースホルダ 7"/>
          <p:cNvSpPr>
            <a:spLocks noGrp="1"/>
          </p:cNvSpPr>
          <p:nvPr>
            <p:ph type="sldNum" sz="quarter" idx="12"/>
          </p:nvPr>
        </p:nvSpPr>
        <p:spPr/>
        <p:txBody>
          <a:bodyPr/>
          <a:lstStyle/>
          <a:p>
            <a:pPr>
              <a:defRPr/>
            </a:pPr>
            <a:fld id="{44CCCBE6-CA08-BF4F-A81A-3E834F216FBB}" type="slidenum">
              <a:rPr lang="en-US" altLang="ja-JP" smtClean="0"/>
              <a:pPr>
                <a:defRPr/>
              </a:pPr>
              <a:t>6</a:t>
            </a:fld>
            <a:endParaRPr lang="en-US" altLang="ja-JP"/>
          </a:p>
        </p:txBody>
      </p:sp>
      <p:pic>
        <p:nvPicPr>
          <p:cNvPr id="9" name="Picture 4" descr="タイタン陽子線１.jpg                                           0002924DMacintosh HD                   BAEF4EAA:"/>
          <p:cNvPicPr>
            <a:picLocks noChangeAspect="1" noChangeArrowheads="1"/>
          </p:cNvPicPr>
          <p:nvPr/>
        </p:nvPicPr>
        <p:blipFill>
          <a:blip r:embed="rId4"/>
          <a:srcRect/>
          <a:stretch>
            <a:fillRect/>
          </a:stretch>
        </p:blipFill>
        <p:spPr bwMode="auto">
          <a:xfrm>
            <a:off x="5257800" y="1905000"/>
            <a:ext cx="3667901" cy="2438400"/>
          </a:xfrm>
          <a:prstGeom prst="rect">
            <a:avLst/>
          </a:prstGeom>
          <a:noFill/>
          <a:ln w="9525">
            <a:noFill/>
            <a:miter lim="800000"/>
            <a:headEnd/>
            <a:tailEnd/>
          </a:ln>
        </p:spPr>
      </p:pic>
      <p:sp>
        <p:nvSpPr>
          <p:cNvPr id="10" name="テキスト ボックス 9"/>
          <p:cNvSpPr txBox="1"/>
          <p:nvPr/>
        </p:nvSpPr>
        <p:spPr>
          <a:xfrm>
            <a:off x="6477000" y="5181600"/>
            <a:ext cx="2557463" cy="1200328"/>
          </a:xfrm>
          <a:prstGeom prst="rect">
            <a:avLst/>
          </a:prstGeom>
          <a:noFill/>
        </p:spPr>
        <p:txBody>
          <a:bodyPr wrap="square" rtlCol="0">
            <a:spAutoFit/>
          </a:bodyPr>
          <a:lstStyle/>
          <a:p>
            <a:r>
              <a:rPr lang="ja-JP" altLang="en-US" sz="2400" b="1" i="1" dirty="0" smtClean="0">
                <a:solidFill>
                  <a:srgbClr val="800000"/>
                </a:solidFill>
              </a:rPr>
              <a:t>タイタン表面</a:t>
            </a:r>
            <a:endParaRPr lang="en-US" altLang="ja-JP" sz="2400" b="1" i="1" dirty="0" smtClean="0">
              <a:solidFill>
                <a:srgbClr val="800000"/>
              </a:solidFill>
            </a:endParaRPr>
          </a:p>
          <a:p>
            <a:r>
              <a:rPr lang="ja-JP" altLang="en-US" sz="2400" b="1" i="1" dirty="0" smtClean="0">
                <a:solidFill>
                  <a:srgbClr val="800000"/>
                </a:solidFill>
              </a:rPr>
              <a:t>および湖沼中の</a:t>
            </a:r>
            <a:r>
              <a:rPr kumimoji="1" lang="en-US" altLang="ja-JP" sz="2400" b="1" i="1" dirty="0" err="1" smtClean="0">
                <a:solidFill>
                  <a:srgbClr val="800000"/>
                </a:solidFill>
              </a:rPr>
              <a:t>Tholins</a:t>
            </a:r>
            <a:r>
              <a:rPr kumimoji="1" lang="ja-JP" altLang="en-US" sz="2400" b="1" i="1" dirty="0" smtClean="0">
                <a:solidFill>
                  <a:srgbClr val="800000"/>
                </a:solidFill>
              </a:rPr>
              <a:t>探査</a:t>
            </a:r>
            <a:endParaRPr kumimoji="1" lang="ja-JP" altLang="en-US" sz="2400" b="1" dirty="0">
              <a:solidFill>
                <a:srgbClr val="8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 calcmode="lin" valueType="num">
                                      <p:cBhvr additive="base">
                                        <p:cTn id="7" dur="500" fill="hold"/>
                                        <p:tgtEl>
                                          <p:spTgt spid="67588"/>
                                        </p:tgtEl>
                                        <p:attrNameLst>
                                          <p:attrName>ppt_x</p:attrName>
                                        </p:attrNameLst>
                                      </p:cBhvr>
                                      <p:tavLst>
                                        <p:tav tm="0">
                                          <p:val>
                                            <p:strVal val="#ppt_x"/>
                                          </p:val>
                                        </p:tav>
                                        <p:tav tm="100000">
                                          <p:val>
                                            <p:strVal val="#ppt_x"/>
                                          </p:val>
                                        </p:tav>
                                      </p:tavLst>
                                    </p:anim>
                                    <p:anim calcmode="lin" valueType="num">
                                      <p:cBhvr additive="base">
                                        <p:cTn id="8" dur="500" fill="hold"/>
                                        <p:tgtEl>
                                          <p:spTgt spid="6758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838200"/>
            <a:ext cx="8915400" cy="1143000"/>
          </a:xfrm>
        </p:spPr>
        <p:txBody>
          <a:bodyPr>
            <a:normAutofit fontScale="90000"/>
          </a:bodyPr>
          <a:lstStyle/>
          <a:p>
            <a:r>
              <a:rPr lang="en-US" altLang="ja-JP" dirty="0" smtClean="0">
                <a:solidFill>
                  <a:srgbClr val="800000"/>
                </a:solidFill>
              </a:rPr>
              <a:t>3. </a:t>
            </a:r>
            <a:r>
              <a:rPr lang="ja-JP" altLang="en-US" dirty="0" smtClean="0">
                <a:solidFill>
                  <a:srgbClr val="800000"/>
                </a:solidFill>
              </a:rPr>
              <a:t>地球と異なる生命システム</a:t>
            </a:r>
            <a:r>
              <a:rPr lang="en-US" altLang="ja-JP" dirty="0" smtClean="0">
                <a:solidFill>
                  <a:srgbClr val="800000"/>
                </a:solidFill>
              </a:rPr>
              <a:t/>
            </a:r>
            <a:br>
              <a:rPr lang="en-US" altLang="ja-JP" dirty="0" smtClean="0">
                <a:solidFill>
                  <a:srgbClr val="800000"/>
                </a:solidFill>
              </a:rPr>
            </a:br>
            <a:r>
              <a:rPr lang="en-US" altLang="ja-JP" dirty="0" smtClean="0">
                <a:solidFill>
                  <a:srgbClr val="800000"/>
                </a:solidFill>
              </a:rPr>
              <a:t>4. </a:t>
            </a:r>
            <a:r>
              <a:rPr lang="ja-JP" altLang="en-US" dirty="0" smtClean="0">
                <a:solidFill>
                  <a:srgbClr val="800000"/>
                </a:solidFill>
              </a:rPr>
              <a:t>微生物の惑星間移動</a:t>
            </a:r>
            <a:br>
              <a:rPr lang="ja-JP" altLang="en-US" dirty="0" smtClean="0">
                <a:solidFill>
                  <a:srgbClr val="800000"/>
                </a:solidFill>
              </a:rPr>
            </a:br>
            <a:r>
              <a:rPr lang="en-US" altLang="ja-JP" dirty="0" smtClean="0">
                <a:solidFill>
                  <a:srgbClr val="800000"/>
                </a:solidFill>
              </a:rPr>
              <a:t/>
            </a:r>
            <a:br>
              <a:rPr lang="en-US" altLang="ja-JP" dirty="0" smtClean="0">
                <a:solidFill>
                  <a:srgbClr val="800000"/>
                </a:solidFill>
              </a:rPr>
            </a:br>
            <a:endParaRPr lang="ja-JP" altLang="en-US" dirty="0"/>
          </a:p>
        </p:txBody>
      </p:sp>
      <p:sp>
        <p:nvSpPr>
          <p:cNvPr id="4099" name="Rectangle 3"/>
          <p:cNvSpPr>
            <a:spLocks noGrp="1" noChangeArrowheads="1"/>
          </p:cNvSpPr>
          <p:nvPr>
            <p:ph type="body" idx="1"/>
          </p:nvPr>
        </p:nvSpPr>
        <p:spPr>
          <a:xfrm>
            <a:off x="1371600" y="2209800"/>
            <a:ext cx="6019800" cy="2590800"/>
          </a:xfrm>
          <a:solidFill>
            <a:schemeClr val="accent6">
              <a:lumMod val="40000"/>
              <a:lumOff val="60000"/>
            </a:schemeClr>
          </a:solidFill>
        </p:spPr>
        <p:txBody>
          <a:bodyPr>
            <a:normAutofit/>
          </a:bodyPr>
          <a:lstStyle/>
          <a:p>
            <a:pPr>
              <a:buNone/>
            </a:pPr>
            <a:r>
              <a:rPr lang="ja-JP" altLang="en-US" sz="4400" b="1" dirty="0" smtClean="0">
                <a:solidFill>
                  <a:srgbClr val="800000"/>
                </a:solidFill>
              </a:rPr>
              <a:t>生命探査：疑問と課題</a:t>
            </a:r>
          </a:p>
          <a:p>
            <a:r>
              <a:rPr lang="ja-JP" altLang="en-US" sz="3600" dirty="0" smtClean="0"/>
              <a:t>生命は</a:t>
            </a:r>
            <a:r>
              <a:rPr lang="ja-JP" altLang="en-US" sz="3600" dirty="0"/>
              <a:t>いるか</a:t>
            </a:r>
            <a:endParaRPr lang="en-US" altLang="ja-JP" sz="3600" dirty="0" smtClean="0"/>
          </a:p>
          <a:p>
            <a:r>
              <a:rPr lang="ja-JP" altLang="en-US" sz="3600" dirty="0" smtClean="0"/>
              <a:t>生命</a:t>
            </a:r>
            <a:r>
              <a:rPr lang="ja-JP" altLang="en-US" sz="3600" dirty="0"/>
              <a:t>はどこにいるか</a:t>
            </a:r>
            <a:endParaRPr lang="en-US" altLang="ja-JP" sz="3600" dirty="0" smtClean="0"/>
          </a:p>
          <a:p>
            <a:r>
              <a:rPr lang="ja-JP" altLang="en-US" sz="3600" dirty="0" smtClean="0"/>
              <a:t>生命</a:t>
            </a:r>
            <a:r>
              <a:rPr lang="ja-JP" altLang="en-US" sz="3600" dirty="0"/>
              <a:t>をどう探す</a:t>
            </a:r>
            <a:r>
              <a:rPr lang="ja-JP" altLang="en-US" sz="3600" dirty="0" smtClean="0"/>
              <a:t>か</a:t>
            </a:r>
            <a:endParaRPr lang="en-US" altLang="ja-JP" sz="3600" dirty="0" smtClean="0"/>
          </a:p>
          <a:p>
            <a:endParaRPr lang="en-US" altLang="ja-JP" sz="4400" dirty="0" smtClean="0"/>
          </a:p>
        </p:txBody>
      </p:sp>
      <p:sp>
        <p:nvSpPr>
          <p:cNvPr id="4" name="TextBox 3"/>
          <p:cNvSpPr txBox="1"/>
          <p:nvPr/>
        </p:nvSpPr>
        <p:spPr>
          <a:xfrm>
            <a:off x="457200" y="5181600"/>
            <a:ext cx="8485391" cy="646331"/>
          </a:xfrm>
          <a:prstGeom prst="rect">
            <a:avLst/>
          </a:prstGeom>
          <a:solidFill>
            <a:schemeClr val="accent5">
              <a:lumMod val="20000"/>
              <a:lumOff val="80000"/>
            </a:schemeClr>
          </a:solidFill>
        </p:spPr>
        <p:txBody>
          <a:bodyPr wrap="none" rtlCol="0">
            <a:spAutoFit/>
          </a:bodyPr>
          <a:lstStyle/>
          <a:p>
            <a:r>
              <a:rPr lang="ja-JP" altLang="en-US" sz="3600" dirty="0" smtClean="0">
                <a:solidFill>
                  <a:srgbClr val="800000"/>
                </a:solidFill>
              </a:rPr>
              <a:t>地球起源微生物</a:t>
            </a:r>
            <a:r>
              <a:rPr lang="en-US" altLang="ja-JP" sz="3600" dirty="0" smtClean="0">
                <a:solidFill>
                  <a:srgbClr val="800000"/>
                </a:solidFill>
              </a:rPr>
              <a:t> </a:t>
            </a:r>
            <a:r>
              <a:rPr lang="en-US" altLang="ja-JP" sz="3600" i="1" dirty="0" smtClean="0">
                <a:solidFill>
                  <a:srgbClr val="800000"/>
                </a:solidFill>
              </a:rPr>
              <a:t>vs.</a:t>
            </a:r>
            <a:r>
              <a:rPr lang="en-US" altLang="ja-JP" sz="3600" dirty="0" smtClean="0">
                <a:solidFill>
                  <a:srgbClr val="800000"/>
                </a:solidFill>
              </a:rPr>
              <a:t> </a:t>
            </a:r>
            <a:r>
              <a:rPr lang="ja-JP" altLang="en-US" sz="3600" dirty="0" smtClean="0">
                <a:solidFill>
                  <a:srgbClr val="800000"/>
                </a:solidFill>
              </a:rPr>
              <a:t>地球外起源微生物？</a:t>
            </a:r>
          </a:p>
          <a:p>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bg/>
                                          </p:spTgt>
                                        </p:tgtEl>
                                        <p:attrNameLst>
                                          <p:attrName>style.visibility</p:attrName>
                                        </p:attrNameLst>
                                      </p:cBhvr>
                                      <p:to>
                                        <p:strVal val="visible"/>
                                      </p:to>
                                    </p:set>
                                    <p:anim calcmode="lin" valueType="num">
                                      <p:cBhvr additive="base">
                                        <p:cTn id="7" dur="500" fill="hold"/>
                                        <p:tgtEl>
                                          <p:spTgt spid="4099">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4099">
                                            <p:txEl>
                                              <p:pRg st="3" end="3"/>
                                            </p:txEl>
                                          </p:spTgt>
                                        </p:tgtEl>
                                        <p:attrNameLst>
                                          <p:attrName>style.visibility</p:attrName>
                                        </p:attrNameLst>
                                      </p:cBhvr>
                                      <p:to>
                                        <p:strVal val="visible"/>
                                      </p:to>
                                    </p:set>
                                    <p:anim calcmode="lin" valueType="num">
                                      <p:cBhvr additive="base">
                                        <p:cTn id="31"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nimBg="1"/>
      <p:bldP spid="4"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81000"/>
            <a:ext cx="8305800" cy="1371600"/>
          </a:xfrm>
        </p:spPr>
        <p:txBody>
          <a:bodyPr>
            <a:normAutofit/>
          </a:bodyPr>
          <a:lstStyle/>
          <a:p>
            <a:pPr algn="l"/>
            <a:r>
              <a:rPr lang="ja-JP" altLang="en-US" dirty="0"/>
              <a:t>どこにいるか１．</a:t>
            </a:r>
            <a:r>
              <a:rPr lang="en-US" altLang="ja-JP" dirty="0"/>
              <a:t/>
            </a:r>
            <a:br>
              <a:rPr lang="en-US" altLang="ja-JP" dirty="0"/>
            </a:br>
            <a:r>
              <a:rPr lang="ja-JP" altLang="en-US" sz="3600" dirty="0" smtClean="0">
                <a:solidFill>
                  <a:srgbClr val="800000"/>
                </a:solidFill>
              </a:rPr>
              <a:t>地球微生物</a:t>
            </a:r>
            <a:r>
              <a:rPr lang="ja-JP" altLang="en-US" sz="3600" dirty="0"/>
              <a:t>が到達保存されるところ</a:t>
            </a:r>
            <a:endParaRPr lang="ja-JP" altLang="en-US" dirty="0"/>
          </a:p>
        </p:txBody>
      </p:sp>
      <p:sp>
        <p:nvSpPr>
          <p:cNvPr id="6147" name="Rectangle 3"/>
          <p:cNvSpPr>
            <a:spLocks noGrp="1" noChangeArrowheads="1"/>
          </p:cNvSpPr>
          <p:nvPr>
            <p:ph type="body" idx="1"/>
          </p:nvPr>
        </p:nvSpPr>
        <p:spPr>
          <a:xfrm>
            <a:off x="457200" y="2249424"/>
            <a:ext cx="5257800" cy="4325112"/>
          </a:xfrm>
        </p:spPr>
        <p:txBody>
          <a:bodyPr/>
          <a:lstStyle/>
          <a:p>
            <a:pPr>
              <a:lnSpc>
                <a:spcPct val="90000"/>
              </a:lnSpc>
            </a:pPr>
            <a:r>
              <a:rPr lang="ja-JP" altLang="en-US" dirty="0"/>
              <a:t>航空機、気球での微生物採取（</a:t>
            </a:r>
            <a:r>
              <a:rPr lang="en-US" altLang="ja-JP" dirty="0" err="1"/>
              <a:t>Yamagishi</a:t>
            </a:r>
            <a:r>
              <a:rPr lang="en-US" altLang="ja-JP" dirty="0"/>
              <a:t> </a:t>
            </a:r>
            <a:r>
              <a:rPr lang="en-US" altLang="ja-JP" i="1" dirty="0"/>
              <a:t>et al</a:t>
            </a:r>
            <a:r>
              <a:rPr lang="en-US" altLang="ja-JP" dirty="0"/>
              <a:t>.)</a:t>
            </a:r>
          </a:p>
          <a:p>
            <a:pPr>
              <a:lnSpc>
                <a:spcPct val="90000"/>
              </a:lnSpc>
            </a:pPr>
            <a:r>
              <a:rPr lang="ja-JP" altLang="en-US" dirty="0"/>
              <a:t>高度の二乗に反比例した微生物濃度（</a:t>
            </a:r>
            <a:r>
              <a:rPr lang="en-US" altLang="ja-JP" dirty="0" err="1"/>
              <a:t>Yinjie</a:t>
            </a:r>
            <a:r>
              <a:rPr lang="en-US" altLang="ja-JP" dirty="0"/>
              <a:t> </a:t>
            </a:r>
            <a:r>
              <a:rPr lang="en-US" altLang="ja-JP" i="1" dirty="0"/>
              <a:t>et al. </a:t>
            </a:r>
            <a:r>
              <a:rPr lang="en-US" altLang="ja-JP" dirty="0"/>
              <a:t>2010)</a:t>
            </a:r>
          </a:p>
          <a:p>
            <a:pPr>
              <a:lnSpc>
                <a:spcPct val="90000"/>
              </a:lnSpc>
            </a:pPr>
            <a:r>
              <a:rPr lang="ja-JP" altLang="en-US" dirty="0"/>
              <a:t>月や惑星にも地球由来微生物が到達する可能性がある（</a:t>
            </a:r>
            <a:r>
              <a:rPr lang="en-US" altLang="ja-JP" dirty="0" err="1"/>
              <a:t>Yinjie</a:t>
            </a:r>
            <a:r>
              <a:rPr lang="en-US" altLang="ja-JP" dirty="0"/>
              <a:t> </a:t>
            </a:r>
            <a:r>
              <a:rPr lang="en-US" altLang="ja-JP" i="1" dirty="0"/>
              <a:t>et al. </a:t>
            </a:r>
            <a:r>
              <a:rPr lang="en-US" altLang="ja-JP" dirty="0"/>
              <a:t>2010)</a:t>
            </a:r>
          </a:p>
          <a:p>
            <a:pPr>
              <a:lnSpc>
                <a:spcPct val="90000"/>
              </a:lnSpc>
            </a:pPr>
            <a:r>
              <a:rPr lang="ja-JP" altLang="en-US" dirty="0"/>
              <a:t>地球由来微生物の月での探査（</a:t>
            </a:r>
            <a:r>
              <a:rPr lang="en-US" altLang="ja-JP" dirty="0" err="1"/>
              <a:t>Haruyama</a:t>
            </a:r>
            <a:r>
              <a:rPr lang="en-US" altLang="ja-JP" dirty="0"/>
              <a:t>, </a:t>
            </a:r>
            <a:r>
              <a:rPr lang="en-US" altLang="ja-JP" dirty="0" err="1" smtClean="0"/>
              <a:t>Yokobori</a:t>
            </a:r>
            <a:r>
              <a:rPr lang="en-US" altLang="ja-JP" dirty="0" smtClean="0"/>
              <a:t> </a:t>
            </a:r>
            <a:r>
              <a:rPr lang="en-US" altLang="ja-JP" i="1" dirty="0" smtClean="0"/>
              <a:t>et al.</a:t>
            </a:r>
            <a:r>
              <a:rPr lang="ja-JP" altLang="en-US" dirty="0" smtClean="0"/>
              <a:t>）</a:t>
            </a:r>
            <a:endParaRPr lang="ja-JP" altLang="en-US" dirty="0"/>
          </a:p>
        </p:txBody>
      </p:sp>
      <p:pic>
        <p:nvPicPr>
          <p:cNvPr id="4" name="Picture 1028"/>
          <p:cNvPicPr>
            <a:picLocks noChangeAspect="1" noChangeArrowheads="1"/>
          </p:cNvPicPr>
          <p:nvPr/>
        </p:nvPicPr>
        <p:blipFill>
          <a:blip r:embed="rId3"/>
          <a:srcRect/>
          <a:stretch>
            <a:fillRect/>
          </a:stretch>
        </p:blipFill>
        <p:spPr bwMode="auto">
          <a:xfrm>
            <a:off x="6013449" y="3268257"/>
            <a:ext cx="2974939" cy="1864415"/>
          </a:xfrm>
          <a:prstGeom prst="rect">
            <a:avLst/>
          </a:prstGeom>
          <a:noFill/>
          <a:ln w="9525">
            <a:noFill/>
            <a:miter lim="800000"/>
            <a:headEnd/>
            <a:tailEnd/>
          </a:ln>
        </p:spPr>
      </p:pic>
      <p:pic>
        <p:nvPicPr>
          <p:cNvPr id="5" name="図 12" descr="20081024_kaguya_1j.jpg"/>
          <p:cNvPicPr>
            <a:picLocks noChangeAspect="1"/>
          </p:cNvPicPr>
          <p:nvPr/>
        </p:nvPicPr>
        <p:blipFill>
          <a:blip r:embed="rId4"/>
          <a:srcRect/>
          <a:stretch>
            <a:fillRect/>
          </a:stretch>
        </p:blipFill>
        <p:spPr bwMode="auto">
          <a:xfrm>
            <a:off x="6013450" y="1676401"/>
            <a:ext cx="2974939" cy="1676399"/>
          </a:xfrm>
          <a:prstGeom prst="rect">
            <a:avLst/>
          </a:prstGeom>
          <a:noFill/>
          <a:ln w="9525">
            <a:noFill/>
            <a:miter lim="800000"/>
            <a:headEnd/>
            <a:tailEnd/>
          </a:ln>
        </p:spPr>
      </p:pic>
      <p:pic>
        <p:nvPicPr>
          <p:cNvPr id="6" name="Picture 2"/>
          <p:cNvPicPr>
            <a:picLocks noChangeAspect="1" noChangeArrowheads="1"/>
          </p:cNvPicPr>
          <p:nvPr/>
        </p:nvPicPr>
        <p:blipFill>
          <a:blip r:embed="rId5"/>
          <a:srcRect/>
          <a:stretch>
            <a:fillRect/>
          </a:stretch>
        </p:blipFill>
        <p:spPr bwMode="auto">
          <a:xfrm>
            <a:off x="6013450" y="4968632"/>
            <a:ext cx="2974938" cy="18052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533400"/>
            <a:ext cx="7772400" cy="1143000"/>
          </a:xfrm>
        </p:spPr>
        <p:txBody>
          <a:bodyPr>
            <a:normAutofit fontScale="90000"/>
          </a:bodyPr>
          <a:lstStyle/>
          <a:p>
            <a:pPr algn="l"/>
            <a:r>
              <a:rPr lang="ja-JP" altLang="en-US" dirty="0"/>
              <a:t>どこにいるか</a:t>
            </a:r>
            <a:r>
              <a:rPr lang="en-US" altLang="ja-JP" dirty="0"/>
              <a:t> 2.</a:t>
            </a:r>
            <a:br>
              <a:rPr lang="en-US" altLang="ja-JP" dirty="0"/>
            </a:br>
            <a:r>
              <a:rPr lang="ja-JP" altLang="en-US" dirty="0"/>
              <a:t>自由エネルギーの有るところ</a:t>
            </a:r>
          </a:p>
        </p:txBody>
      </p:sp>
      <p:sp>
        <p:nvSpPr>
          <p:cNvPr id="5123" name="Rectangle 3"/>
          <p:cNvSpPr>
            <a:spLocks noGrp="1" noChangeArrowheads="1"/>
          </p:cNvSpPr>
          <p:nvPr>
            <p:ph type="body" idx="1"/>
          </p:nvPr>
        </p:nvSpPr>
        <p:spPr>
          <a:xfrm>
            <a:off x="381000" y="1981200"/>
            <a:ext cx="8001000" cy="4114800"/>
          </a:xfrm>
        </p:spPr>
        <p:txBody>
          <a:bodyPr>
            <a:normAutofit lnSpcReduction="10000"/>
          </a:bodyPr>
          <a:lstStyle/>
          <a:p>
            <a:pPr>
              <a:lnSpc>
                <a:spcPct val="90000"/>
              </a:lnSpc>
            </a:pPr>
            <a:r>
              <a:rPr lang="ja-JP" altLang="en-US" sz="2800" dirty="0"/>
              <a:t>月惑星観測探査結果の蓄積</a:t>
            </a:r>
            <a:endParaRPr lang="en-US" altLang="ja-JP" sz="2800" dirty="0"/>
          </a:p>
          <a:p>
            <a:pPr>
              <a:lnSpc>
                <a:spcPct val="90000"/>
              </a:lnSpc>
            </a:pPr>
            <a:r>
              <a:rPr lang="ja-JP" altLang="en-US" sz="2800" dirty="0"/>
              <a:t>極限微生物生態学研究成果の蓄積</a:t>
            </a:r>
            <a:endParaRPr lang="en-US" altLang="ja-JP" sz="2800" dirty="0"/>
          </a:p>
          <a:p>
            <a:pPr>
              <a:lnSpc>
                <a:spcPct val="90000"/>
              </a:lnSpc>
            </a:pPr>
            <a:endParaRPr lang="en-US" altLang="ja-JP" sz="2800" dirty="0"/>
          </a:p>
          <a:p>
            <a:pPr>
              <a:lnSpc>
                <a:spcPct val="90000"/>
              </a:lnSpc>
            </a:pPr>
            <a:r>
              <a:rPr lang="ja-JP" altLang="en-US" sz="2800" dirty="0" smtClean="0"/>
              <a:t>メタン</a:t>
            </a:r>
            <a:r>
              <a:rPr lang="en-US" altLang="ja-JP" sz="2800" dirty="0" smtClean="0"/>
              <a:t>-</a:t>
            </a:r>
            <a:r>
              <a:rPr lang="ja-JP" altLang="en-US" sz="2800" dirty="0" smtClean="0"/>
              <a:t>鉄</a:t>
            </a:r>
            <a:r>
              <a:rPr lang="ja-JP" altLang="en-US" sz="2800" dirty="0"/>
              <a:t>酸化生態系</a:t>
            </a:r>
            <a:endParaRPr lang="en-US" altLang="ja-JP" sz="2800" dirty="0"/>
          </a:p>
          <a:p>
            <a:pPr lvl="1">
              <a:lnSpc>
                <a:spcPct val="90000"/>
              </a:lnSpc>
            </a:pPr>
            <a:r>
              <a:rPr lang="ja-JP" altLang="en-US" sz="2400" dirty="0">
                <a:solidFill>
                  <a:srgbClr val="800000"/>
                </a:solidFill>
              </a:rPr>
              <a:t>火星</a:t>
            </a:r>
            <a:endParaRPr lang="en-US" altLang="ja-JP" sz="2400" dirty="0">
              <a:solidFill>
                <a:srgbClr val="800000"/>
              </a:solidFill>
            </a:endParaRPr>
          </a:p>
          <a:p>
            <a:pPr>
              <a:lnSpc>
                <a:spcPct val="90000"/>
              </a:lnSpc>
            </a:pPr>
            <a:r>
              <a:rPr lang="ja-JP" altLang="en-US" sz="2800" dirty="0"/>
              <a:t>海底熱水噴出孔周辺で</a:t>
            </a:r>
            <a:r>
              <a:rPr lang="ja-JP" altLang="en-US" sz="2800" dirty="0" smtClean="0"/>
              <a:t>の</a:t>
            </a:r>
            <a:endParaRPr lang="en-US" altLang="ja-JP" sz="2800" dirty="0" smtClean="0"/>
          </a:p>
          <a:p>
            <a:pPr>
              <a:lnSpc>
                <a:spcPct val="90000"/>
              </a:lnSpc>
              <a:buNone/>
            </a:pPr>
            <a:r>
              <a:rPr lang="en-US" altLang="ja-JP" sz="2800" dirty="0" smtClean="0"/>
              <a:t>  </a:t>
            </a:r>
            <a:r>
              <a:rPr lang="ja-JP" altLang="en-US" sz="2800" dirty="0" smtClean="0"/>
              <a:t>生態</a:t>
            </a:r>
            <a:r>
              <a:rPr lang="ja-JP" altLang="en-US" sz="2800" dirty="0"/>
              <a:t>系</a:t>
            </a:r>
            <a:endParaRPr lang="en-US" altLang="ja-JP" sz="2800" dirty="0" smtClean="0"/>
          </a:p>
          <a:p>
            <a:pPr lvl="1">
              <a:lnSpc>
                <a:spcPct val="90000"/>
              </a:lnSpc>
            </a:pPr>
            <a:r>
              <a:rPr lang="ja-JP" altLang="en-US" sz="2400" dirty="0" smtClean="0">
                <a:solidFill>
                  <a:srgbClr val="800000"/>
                </a:solidFill>
              </a:rPr>
              <a:t>エウロパ</a:t>
            </a:r>
            <a:endParaRPr lang="en-US" altLang="ja-JP" sz="2400" dirty="0">
              <a:solidFill>
                <a:srgbClr val="800000"/>
              </a:solidFill>
            </a:endParaRPr>
          </a:p>
          <a:p>
            <a:pPr>
              <a:lnSpc>
                <a:spcPct val="90000"/>
              </a:lnSpc>
            </a:pPr>
            <a:r>
              <a:rPr lang="ja-JP" altLang="en-US" sz="2800" dirty="0"/>
              <a:t>非水溶媒型生態系</a:t>
            </a:r>
            <a:endParaRPr lang="en-US" altLang="ja-JP" sz="2800" dirty="0"/>
          </a:p>
          <a:p>
            <a:pPr lvl="1">
              <a:lnSpc>
                <a:spcPct val="90000"/>
              </a:lnSpc>
            </a:pPr>
            <a:r>
              <a:rPr lang="ja-JP" altLang="en-US" sz="2400" dirty="0">
                <a:solidFill>
                  <a:srgbClr val="800000"/>
                </a:solidFill>
              </a:rPr>
              <a:t>タイタン</a:t>
            </a:r>
            <a:endParaRPr lang="en-US" altLang="ja-JP" sz="2400" dirty="0">
              <a:solidFill>
                <a:srgbClr val="800000"/>
              </a:solidFill>
            </a:endParaRPr>
          </a:p>
          <a:p>
            <a:pPr>
              <a:lnSpc>
                <a:spcPct val="90000"/>
              </a:lnSpc>
            </a:pPr>
            <a:endParaRPr lang="en-US" altLang="ja-JP" sz="2800" dirty="0"/>
          </a:p>
          <a:p>
            <a:pPr>
              <a:lnSpc>
                <a:spcPct val="90000"/>
              </a:lnSpc>
            </a:pPr>
            <a:endParaRPr lang="ja-JP" altLang="en-US" sz="2800" dirty="0"/>
          </a:p>
        </p:txBody>
      </p:sp>
      <p:pic>
        <p:nvPicPr>
          <p:cNvPr id="4" name="図 3" descr="熱水噴出孔.pict"/>
          <p:cNvPicPr>
            <a:picLocks noChangeAspect="1"/>
          </p:cNvPicPr>
          <p:nvPr/>
        </p:nvPicPr>
        <p:blipFill>
          <a:blip r:embed="rId3"/>
          <a:stretch>
            <a:fillRect/>
          </a:stretch>
        </p:blipFill>
        <p:spPr>
          <a:xfrm>
            <a:off x="4800600" y="3295795"/>
            <a:ext cx="4038600" cy="302965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ja-JP" altLang="en-US" dirty="0"/>
              <a:t>どう探すか１．</a:t>
            </a:r>
          </a:p>
        </p:txBody>
      </p:sp>
      <p:sp>
        <p:nvSpPr>
          <p:cNvPr id="13316" name="Rectangle 4"/>
          <p:cNvSpPr>
            <a:spLocks noGrp="1" noChangeArrowheads="1"/>
          </p:cNvSpPr>
          <p:nvPr>
            <p:ph type="body" idx="1"/>
          </p:nvPr>
        </p:nvSpPr>
        <p:spPr/>
        <p:txBody>
          <a:bodyPr>
            <a:normAutofit/>
          </a:bodyPr>
          <a:lstStyle/>
          <a:p>
            <a:r>
              <a:rPr lang="ja-JP" altLang="en-US" sz="3200" dirty="0"/>
              <a:t>極限環境微生物学</a:t>
            </a:r>
            <a:endParaRPr lang="en-US" altLang="ja-JP" sz="3200" dirty="0"/>
          </a:p>
          <a:p>
            <a:pPr lvl="1"/>
            <a:r>
              <a:rPr lang="ja-JP" altLang="en-US" sz="3200" dirty="0">
                <a:solidFill>
                  <a:srgbClr val="800000"/>
                </a:solidFill>
              </a:rPr>
              <a:t>生存可能条件検討</a:t>
            </a:r>
            <a:endParaRPr lang="en-US" altLang="ja-JP" sz="3200" dirty="0">
              <a:solidFill>
                <a:srgbClr val="800000"/>
              </a:solidFill>
            </a:endParaRPr>
          </a:p>
          <a:p>
            <a:r>
              <a:rPr lang="ja-JP" altLang="en-US" sz="3200" dirty="0"/>
              <a:t>地上観測調査</a:t>
            </a:r>
            <a:endParaRPr lang="en-US" altLang="ja-JP" sz="3200" dirty="0"/>
          </a:p>
          <a:p>
            <a:pPr lvl="1"/>
            <a:r>
              <a:rPr lang="ja-JP" altLang="en-US" sz="3200" dirty="0">
                <a:solidFill>
                  <a:srgbClr val="800000"/>
                </a:solidFill>
              </a:rPr>
              <a:t>天体表面、系外惑星</a:t>
            </a:r>
            <a:endParaRPr lang="en-US" altLang="ja-JP" sz="3200" dirty="0">
              <a:solidFill>
                <a:srgbClr val="800000"/>
              </a:solidFill>
            </a:endParaRPr>
          </a:p>
          <a:p>
            <a:r>
              <a:rPr lang="ja-JP" altLang="en-US" sz="3200" dirty="0"/>
              <a:t>実地調査・サンプル調査：</a:t>
            </a:r>
            <a:endParaRPr lang="en-US" altLang="ja-JP" sz="3200" dirty="0"/>
          </a:p>
          <a:p>
            <a:pPr lvl="1"/>
            <a:r>
              <a:rPr lang="ja-JP" altLang="en-US" sz="3200" dirty="0" smtClean="0">
                <a:solidFill>
                  <a:srgbClr val="800000"/>
                </a:solidFill>
              </a:rPr>
              <a:t>大気</a:t>
            </a:r>
            <a:r>
              <a:rPr lang="ja-JP" altLang="en-US" sz="3200" dirty="0" smtClean="0">
                <a:solidFill>
                  <a:srgbClr val="800000"/>
                </a:solidFill>
              </a:rPr>
              <a:t>圏</a:t>
            </a:r>
            <a:r>
              <a:rPr lang="ja-JP" altLang="en-US" sz="3200" dirty="0" smtClean="0">
                <a:solidFill>
                  <a:srgbClr val="800000"/>
                </a:solidFill>
              </a:rPr>
              <a:t>上空</a:t>
            </a:r>
            <a:r>
              <a:rPr lang="ja-JP" altLang="en-US" sz="3200" dirty="0">
                <a:solidFill>
                  <a:srgbClr val="800000"/>
                </a:solidFill>
              </a:rPr>
              <a:t>、月、小惑星、惑星</a:t>
            </a:r>
            <a:r>
              <a:rPr lang="ja-JP" altLang="en-US" sz="3200" dirty="0" smtClean="0">
                <a:solidFill>
                  <a:srgbClr val="800000"/>
                </a:solidFill>
              </a:rPr>
              <a:t>、衛星</a:t>
            </a:r>
            <a:endParaRPr lang="en-US" altLang="ja-JP" sz="3200" dirty="0">
              <a:solidFill>
                <a:srgbClr val="800000"/>
              </a:solidFill>
            </a:endParaRPr>
          </a:p>
          <a:p>
            <a:endParaRPr lang="ja-JP" alt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838200"/>
            <a:ext cx="8229600" cy="1371600"/>
          </a:xfrm>
        </p:spPr>
        <p:txBody>
          <a:bodyPr>
            <a:normAutofit/>
          </a:bodyPr>
          <a:lstStyle/>
          <a:p>
            <a:r>
              <a:rPr lang="ja-JP" altLang="en-US" dirty="0"/>
              <a:t>どうさがすか２．</a:t>
            </a:r>
            <a:r>
              <a:rPr lang="en-US" altLang="ja-JP" dirty="0"/>
              <a:t/>
            </a:r>
            <a:br>
              <a:rPr lang="en-US" altLang="ja-JP" dirty="0"/>
            </a:br>
            <a:r>
              <a:rPr lang="ja-JP" altLang="en-US" dirty="0"/>
              <a:t>生命探査方法の開発</a:t>
            </a:r>
          </a:p>
        </p:txBody>
      </p:sp>
      <p:sp>
        <p:nvSpPr>
          <p:cNvPr id="7171" name="Rectangle 3"/>
          <p:cNvSpPr>
            <a:spLocks noGrp="1" noChangeArrowheads="1"/>
          </p:cNvSpPr>
          <p:nvPr>
            <p:ph type="body" idx="1"/>
          </p:nvPr>
        </p:nvSpPr>
        <p:spPr>
          <a:xfrm>
            <a:off x="457200" y="2362200"/>
            <a:ext cx="4876800" cy="3505200"/>
          </a:xfrm>
        </p:spPr>
        <p:txBody>
          <a:bodyPr>
            <a:noAutofit/>
          </a:bodyPr>
          <a:lstStyle/>
          <a:p>
            <a:r>
              <a:rPr lang="ja-JP" altLang="en-US" dirty="0">
                <a:solidFill>
                  <a:srgbClr val="800000"/>
                </a:solidFill>
              </a:rPr>
              <a:t>蛍光顕微鏡</a:t>
            </a:r>
            <a:r>
              <a:rPr lang="ja-JP" altLang="en-US" dirty="0"/>
              <a:t>を用いて微生物を高感度探査する</a:t>
            </a:r>
            <a:endParaRPr lang="en-US" altLang="ja-JP" dirty="0"/>
          </a:p>
          <a:p>
            <a:pPr lvl="1"/>
            <a:r>
              <a:rPr lang="ja-JP" altLang="en-US" sz="2800" dirty="0">
                <a:solidFill>
                  <a:srgbClr val="000090"/>
                </a:solidFill>
              </a:rPr>
              <a:t>細胞を膜透過性、不透過性色素で識別する。</a:t>
            </a:r>
            <a:endParaRPr lang="en-US" altLang="ja-JP" sz="2800" dirty="0">
              <a:solidFill>
                <a:srgbClr val="000090"/>
              </a:solidFill>
            </a:endParaRPr>
          </a:p>
          <a:p>
            <a:pPr lvl="1"/>
            <a:r>
              <a:rPr lang="ja-JP" altLang="en-US" sz="2800" dirty="0">
                <a:solidFill>
                  <a:srgbClr val="000090"/>
                </a:solidFill>
              </a:rPr>
              <a:t>遺伝物質（</a:t>
            </a:r>
            <a:r>
              <a:rPr lang="en-US" altLang="ja-JP" sz="2800" dirty="0">
                <a:solidFill>
                  <a:srgbClr val="000090"/>
                </a:solidFill>
              </a:rPr>
              <a:t>DNA</a:t>
            </a:r>
            <a:r>
              <a:rPr lang="ja-JP" altLang="en-US" sz="2800" dirty="0">
                <a:solidFill>
                  <a:srgbClr val="000090"/>
                </a:solidFill>
              </a:rPr>
              <a:t>等）を染色する。</a:t>
            </a:r>
            <a:endParaRPr lang="en-US" altLang="ja-JP" sz="2800" dirty="0">
              <a:solidFill>
                <a:srgbClr val="000090"/>
              </a:solidFill>
            </a:endParaRPr>
          </a:p>
          <a:p>
            <a:pPr lvl="1"/>
            <a:r>
              <a:rPr lang="ja-JP" altLang="en-US" sz="2800" dirty="0">
                <a:solidFill>
                  <a:srgbClr val="000090"/>
                </a:solidFill>
              </a:rPr>
              <a:t>酵素活性を検出する。（</a:t>
            </a:r>
            <a:r>
              <a:rPr lang="en-US" altLang="ja-JP" sz="2800" dirty="0">
                <a:solidFill>
                  <a:srgbClr val="000090"/>
                </a:solidFill>
              </a:rPr>
              <a:t>Kawasaki, Yoshimura)</a:t>
            </a:r>
          </a:p>
          <a:p>
            <a:pPr lvl="1"/>
            <a:r>
              <a:rPr lang="ja-JP" altLang="en-US" sz="2800" dirty="0">
                <a:solidFill>
                  <a:srgbClr val="000090"/>
                </a:solidFill>
              </a:rPr>
              <a:t>一細胞の検出可能</a:t>
            </a:r>
          </a:p>
        </p:txBody>
      </p:sp>
      <p:pic>
        <p:nvPicPr>
          <p:cNvPr id="4" name="Picture 1" descr="E:\目的別\論文\CFDA-AM論文\2006年度作成\図表2006\キーエンスCCD写真2.jpg"/>
          <p:cNvPicPr>
            <a:picLocks noChangeAspect="1" noChangeArrowheads="1"/>
          </p:cNvPicPr>
          <p:nvPr/>
        </p:nvPicPr>
        <p:blipFill>
          <a:blip r:embed="rId3">
            <a:lum bright="30000"/>
          </a:blip>
          <a:srcRect/>
          <a:stretch>
            <a:fillRect/>
          </a:stretch>
        </p:blipFill>
        <p:spPr bwMode="auto">
          <a:xfrm>
            <a:off x="5694738" y="1143000"/>
            <a:ext cx="3328612" cy="3505200"/>
          </a:xfrm>
          <a:prstGeom prst="rect">
            <a:avLst/>
          </a:prstGeom>
          <a:noFill/>
          <a:ln w="9525">
            <a:noFill/>
            <a:miter lim="800000"/>
            <a:headEnd/>
            <a:tailEnd/>
          </a:ln>
        </p:spPr>
      </p:pic>
      <p:sp>
        <p:nvSpPr>
          <p:cNvPr id="5" name="TextBox 4"/>
          <p:cNvSpPr txBox="1"/>
          <p:nvPr/>
        </p:nvSpPr>
        <p:spPr>
          <a:xfrm>
            <a:off x="5694738" y="4648200"/>
            <a:ext cx="3328612" cy="1200328"/>
          </a:xfrm>
          <a:prstGeom prst="rect">
            <a:avLst/>
          </a:prstGeom>
          <a:noFill/>
        </p:spPr>
        <p:txBody>
          <a:bodyPr wrap="square" rtlCol="0">
            <a:spAutoFit/>
          </a:bodyPr>
          <a:lstStyle/>
          <a:p>
            <a:r>
              <a:rPr lang="en-US" altLang="ja-JP" sz="2400" dirty="0" smtClean="0"/>
              <a:t>Microbes on soil particles stained by an esterase substrate  dye.</a:t>
            </a:r>
            <a:endParaRPr lang="ja-JP" altLang="en-US" sz="2400" dirty="0" smtClean="0"/>
          </a:p>
          <a:p>
            <a:endParaRPr kumimoji="1" lang="ja-JP" alt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ja-JP" altLang="en-US" dirty="0"/>
              <a:t>どうさがすか　３．</a:t>
            </a:r>
            <a:r>
              <a:rPr lang="en-US" altLang="ja-JP" dirty="0"/>
              <a:t/>
            </a:r>
            <a:br>
              <a:rPr lang="en-US" altLang="ja-JP" dirty="0"/>
            </a:br>
            <a:r>
              <a:rPr lang="ja-JP" altLang="en-US" dirty="0"/>
              <a:t>生命探査方法の開発</a:t>
            </a:r>
          </a:p>
        </p:txBody>
      </p:sp>
      <p:sp>
        <p:nvSpPr>
          <p:cNvPr id="8195" name="Rectangle 3"/>
          <p:cNvSpPr>
            <a:spLocks noGrp="1" noChangeArrowheads="1"/>
          </p:cNvSpPr>
          <p:nvPr>
            <p:ph type="body" idx="1"/>
          </p:nvPr>
        </p:nvSpPr>
        <p:spPr>
          <a:xfrm>
            <a:off x="457200" y="2438400"/>
            <a:ext cx="8229600" cy="4136136"/>
          </a:xfrm>
        </p:spPr>
        <p:txBody>
          <a:bodyPr>
            <a:normAutofit lnSpcReduction="10000"/>
          </a:bodyPr>
          <a:lstStyle/>
          <a:p>
            <a:pPr>
              <a:lnSpc>
                <a:spcPct val="90000"/>
              </a:lnSpc>
              <a:buNone/>
            </a:pPr>
            <a:r>
              <a:rPr lang="ja-JP" altLang="en-US" b="1" dirty="0" smtClean="0">
                <a:solidFill>
                  <a:srgbClr val="800000"/>
                </a:solidFill>
              </a:rPr>
              <a:t>加水分解後，アミノ</a:t>
            </a:r>
            <a:r>
              <a:rPr lang="ja-JP" altLang="en-US" b="1" dirty="0">
                <a:solidFill>
                  <a:srgbClr val="800000"/>
                </a:solidFill>
              </a:rPr>
              <a:t>酸を高感度分析</a:t>
            </a:r>
            <a:r>
              <a:rPr lang="ja-JP" altLang="en-US" b="1" dirty="0" smtClean="0">
                <a:solidFill>
                  <a:srgbClr val="800000"/>
                </a:solidFill>
              </a:rPr>
              <a:t>する</a:t>
            </a:r>
            <a:endParaRPr lang="en-US" altLang="ja-JP" b="1" dirty="0" smtClean="0">
              <a:solidFill>
                <a:srgbClr val="800000"/>
              </a:solidFill>
            </a:endParaRPr>
          </a:p>
          <a:p>
            <a:pPr>
              <a:lnSpc>
                <a:spcPct val="90000"/>
              </a:lnSpc>
              <a:buClr>
                <a:srgbClr val="000090"/>
              </a:buClr>
              <a:buSzPct val="40000"/>
              <a:buFont typeface="Wingdings" charset="2"/>
              <a:buChar char="p"/>
            </a:pPr>
            <a:r>
              <a:rPr lang="en-US" altLang="ja-JP" dirty="0" smtClean="0">
                <a:solidFill>
                  <a:srgbClr val="000090"/>
                </a:solidFill>
              </a:rPr>
              <a:t>20</a:t>
            </a:r>
            <a:r>
              <a:rPr lang="ja-JP" altLang="en-US" dirty="0" smtClean="0">
                <a:solidFill>
                  <a:srgbClr val="000090"/>
                </a:solidFill>
              </a:rPr>
              <a:t>種類の</a:t>
            </a:r>
            <a:r>
              <a:rPr lang="en-US" altLang="ja-JP" dirty="0" smtClean="0">
                <a:solidFill>
                  <a:srgbClr val="000090"/>
                </a:solidFill>
              </a:rPr>
              <a:t>L</a:t>
            </a:r>
            <a:r>
              <a:rPr lang="ja-JP" altLang="en-US" dirty="0" smtClean="0">
                <a:solidFill>
                  <a:srgbClr val="000090"/>
                </a:solidFill>
              </a:rPr>
              <a:t>型アミノ酸</a:t>
            </a:r>
            <a:r>
              <a:rPr lang="en-US" altLang="ja-JP" dirty="0" smtClean="0">
                <a:solidFill>
                  <a:srgbClr val="000090"/>
                </a:solidFill>
              </a:rPr>
              <a:t>→</a:t>
            </a:r>
            <a:r>
              <a:rPr lang="ja-JP" altLang="en-US" dirty="0" smtClean="0">
                <a:solidFill>
                  <a:srgbClr val="000090"/>
                </a:solidFill>
              </a:rPr>
              <a:t>地球起源</a:t>
            </a:r>
            <a:endParaRPr lang="en-US" altLang="ja-JP" dirty="0" smtClean="0">
              <a:solidFill>
                <a:srgbClr val="000090"/>
              </a:solidFill>
            </a:endParaRPr>
          </a:p>
          <a:p>
            <a:pPr>
              <a:lnSpc>
                <a:spcPct val="90000"/>
              </a:lnSpc>
              <a:buClr>
                <a:srgbClr val="000090"/>
              </a:buClr>
              <a:buSzPct val="40000"/>
              <a:buFont typeface="Wingdings" charset="2"/>
              <a:buChar char="p"/>
            </a:pPr>
            <a:r>
              <a:rPr lang="en-US" altLang="ja-JP" dirty="0" smtClean="0">
                <a:solidFill>
                  <a:srgbClr val="000090"/>
                </a:solidFill>
              </a:rPr>
              <a:t>20</a:t>
            </a:r>
            <a:r>
              <a:rPr lang="ja-JP" altLang="en-US" dirty="0" smtClean="0">
                <a:solidFill>
                  <a:srgbClr val="000090"/>
                </a:solidFill>
              </a:rPr>
              <a:t>種以外の場合，</a:t>
            </a:r>
            <a:r>
              <a:rPr lang="en-US" altLang="ja-JP" dirty="0" smtClean="0">
                <a:solidFill>
                  <a:srgbClr val="000090"/>
                </a:solidFill>
              </a:rPr>
              <a:t>D</a:t>
            </a:r>
            <a:r>
              <a:rPr lang="ja-JP" altLang="en-US" dirty="0">
                <a:solidFill>
                  <a:srgbClr val="000090"/>
                </a:solidFill>
              </a:rPr>
              <a:t>型の</a:t>
            </a:r>
            <a:r>
              <a:rPr lang="ja-JP" altLang="en-US" dirty="0" smtClean="0">
                <a:solidFill>
                  <a:srgbClr val="000090"/>
                </a:solidFill>
              </a:rPr>
              <a:t>場</a:t>
            </a:r>
            <a:endParaRPr lang="en-US" altLang="ja-JP" dirty="0" smtClean="0">
              <a:solidFill>
                <a:srgbClr val="000090"/>
              </a:solidFill>
            </a:endParaRPr>
          </a:p>
          <a:p>
            <a:pPr>
              <a:lnSpc>
                <a:spcPct val="90000"/>
              </a:lnSpc>
              <a:buClr>
                <a:srgbClr val="000090"/>
              </a:buClr>
              <a:buSzPct val="40000"/>
              <a:buNone/>
            </a:pPr>
            <a:r>
              <a:rPr lang="ja-JP" altLang="en-US" dirty="0" smtClean="0">
                <a:solidFill>
                  <a:srgbClr val="000090"/>
                </a:solidFill>
              </a:rPr>
              <a:t>　合</a:t>
            </a:r>
            <a:r>
              <a:rPr lang="en-US" altLang="ja-JP" dirty="0" smtClean="0">
                <a:solidFill>
                  <a:srgbClr val="000090"/>
                </a:solidFill>
              </a:rPr>
              <a:t>→</a:t>
            </a:r>
            <a:r>
              <a:rPr lang="ja-JP" altLang="en-US" dirty="0" smtClean="0">
                <a:solidFill>
                  <a:srgbClr val="000090"/>
                </a:solidFill>
              </a:rPr>
              <a:t>地球外起源</a:t>
            </a:r>
            <a:endParaRPr lang="en-US" altLang="ja-JP" dirty="0" smtClean="0">
              <a:solidFill>
                <a:srgbClr val="000090"/>
              </a:solidFill>
            </a:endParaRPr>
          </a:p>
          <a:p>
            <a:pPr>
              <a:lnSpc>
                <a:spcPct val="90000"/>
              </a:lnSpc>
              <a:buClr>
                <a:srgbClr val="000090"/>
              </a:buClr>
              <a:buSzPct val="40000"/>
              <a:buFont typeface="Wingdings" charset="2"/>
              <a:buChar char="p"/>
            </a:pPr>
            <a:r>
              <a:rPr lang="ja-JP" altLang="en-US" dirty="0" smtClean="0">
                <a:solidFill>
                  <a:srgbClr val="000090"/>
                </a:solidFill>
              </a:rPr>
              <a:t>ラセミ体の</a:t>
            </a:r>
            <a:r>
              <a:rPr lang="ja-JP" altLang="en-US" dirty="0">
                <a:solidFill>
                  <a:srgbClr val="000090"/>
                </a:solidFill>
              </a:rPr>
              <a:t>場合、多種類</a:t>
            </a:r>
            <a:r>
              <a:rPr lang="ja-JP" altLang="en-US" dirty="0" smtClean="0">
                <a:solidFill>
                  <a:srgbClr val="000090"/>
                </a:solidFill>
              </a:rPr>
              <a:t>の</a:t>
            </a:r>
            <a:endParaRPr lang="en-US" altLang="ja-JP" dirty="0" smtClean="0">
              <a:solidFill>
                <a:srgbClr val="000090"/>
              </a:solidFill>
            </a:endParaRPr>
          </a:p>
          <a:p>
            <a:pPr lvl="1">
              <a:lnSpc>
                <a:spcPct val="90000"/>
              </a:lnSpc>
              <a:buClr>
                <a:srgbClr val="000090"/>
              </a:buClr>
              <a:buSzPct val="40000"/>
              <a:buNone/>
            </a:pPr>
            <a:r>
              <a:rPr lang="ja-JP" altLang="en-US" sz="2800" dirty="0" smtClean="0">
                <a:solidFill>
                  <a:srgbClr val="000090"/>
                </a:solidFill>
              </a:rPr>
              <a:t>場合</a:t>
            </a:r>
            <a:r>
              <a:rPr lang="en-US" altLang="ja-JP" sz="2800" dirty="0" smtClean="0">
                <a:solidFill>
                  <a:srgbClr val="000090"/>
                </a:solidFill>
              </a:rPr>
              <a:t>→</a:t>
            </a:r>
            <a:r>
              <a:rPr lang="ja-JP" altLang="en-US" sz="2800" dirty="0" smtClean="0">
                <a:solidFill>
                  <a:srgbClr val="000090"/>
                </a:solidFill>
              </a:rPr>
              <a:t>非生物起源</a:t>
            </a:r>
            <a:endParaRPr lang="en-US" altLang="ja-JP" sz="2800" dirty="0" smtClean="0">
              <a:solidFill>
                <a:srgbClr val="000090"/>
              </a:solidFill>
            </a:endParaRPr>
          </a:p>
          <a:p>
            <a:pPr lvl="1">
              <a:lnSpc>
                <a:spcPct val="90000"/>
              </a:lnSpc>
              <a:buClr>
                <a:srgbClr val="000090"/>
              </a:buClr>
              <a:buSzPct val="40000"/>
              <a:buNone/>
            </a:pPr>
            <a:endParaRPr lang="en-US" altLang="ja-JP" sz="2800" dirty="0" smtClean="0">
              <a:solidFill>
                <a:srgbClr val="000090"/>
              </a:solidFill>
            </a:endParaRPr>
          </a:p>
          <a:p>
            <a:pPr lvl="1">
              <a:lnSpc>
                <a:spcPct val="90000"/>
              </a:lnSpc>
              <a:buClr>
                <a:srgbClr val="000090"/>
              </a:buClr>
              <a:buSzPct val="40000"/>
              <a:buNone/>
            </a:pPr>
            <a:endParaRPr lang="en-US" altLang="ja-JP" sz="2800" dirty="0" smtClean="0">
              <a:solidFill>
                <a:srgbClr val="000090"/>
              </a:solidFill>
            </a:endParaRPr>
          </a:p>
          <a:p>
            <a:pPr lvl="1">
              <a:lnSpc>
                <a:spcPct val="90000"/>
              </a:lnSpc>
              <a:buClr>
                <a:srgbClr val="000090"/>
              </a:buClr>
              <a:buSzPct val="40000"/>
              <a:buNone/>
            </a:pPr>
            <a:r>
              <a:rPr lang="ja-JP" altLang="en-US" sz="2800" dirty="0" smtClean="0">
                <a:solidFill>
                  <a:srgbClr val="800000"/>
                </a:solidFill>
              </a:rPr>
              <a:t>フェムトモル</a:t>
            </a:r>
            <a:r>
              <a:rPr lang="ja-JP" altLang="en-US" sz="2800" dirty="0">
                <a:solidFill>
                  <a:srgbClr val="800000"/>
                </a:solidFill>
              </a:rPr>
              <a:t>の</a:t>
            </a:r>
            <a:r>
              <a:rPr lang="ja-JP" altLang="en-US" sz="2800" dirty="0" smtClean="0">
                <a:solidFill>
                  <a:srgbClr val="800000"/>
                </a:solidFill>
              </a:rPr>
              <a:t>高感度キラル分析法（</a:t>
            </a:r>
            <a:r>
              <a:rPr lang="en-US" altLang="ja-JP" sz="2800" dirty="0" err="1" smtClean="0">
                <a:solidFill>
                  <a:srgbClr val="800000"/>
                </a:solidFill>
              </a:rPr>
              <a:t>Hamase</a:t>
            </a:r>
            <a:r>
              <a:rPr lang="en-US" altLang="ja-JP" sz="2800" dirty="0" smtClean="0">
                <a:solidFill>
                  <a:srgbClr val="800000"/>
                </a:solidFill>
              </a:rPr>
              <a:t> </a:t>
            </a:r>
            <a:r>
              <a:rPr lang="en-US" altLang="ja-JP" sz="2800" i="1" dirty="0">
                <a:solidFill>
                  <a:srgbClr val="800000"/>
                </a:solidFill>
              </a:rPr>
              <a:t>et al.</a:t>
            </a:r>
            <a:r>
              <a:rPr lang="en-US" altLang="ja-JP" sz="2800" dirty="0" smtClean="0">
                <a:solidFill>
                  <a:srgbClr val="800000"/>
                </a:solidFill>
              </a:rPr>
              <a:t>) </a:t>
            </a:r>
            <a:r>
              <a:rPr lang="ja-JP" altLang="en-US" sz="2800" dirty="0" smtClean="0">
                <a:solidFill>
                  <a:srgbClr val="800000"/>
                </a:solidFill>
              </a:rPr>
              <a:t>が不可欠</a:t>
            </a:r>
            <a:endParaRPr lang="en-US" altLang="ja-JP" sz="2800" dirty="0" smtClean="0">
              <a:solidFill>
                <a:srgbClr val="800000"/>
              </a:solidFill>
            </a:endParaRPr>
          </a:p>
          <a:p>
            <a:pPr lvl="1">
              <a:lnSpc>
                <a:spcPct val="90000"/>
              </a:lnSpc>
            </a:pPr>
            <a:endParaRPr lang="en-US" altLang="ja-JP" dirty="0"/>
          </a:p>
          <a:p>
            <a:pPr>
              <a:lnSpc>
                <a:spcPct val="90000"/>
              </a:lnSpc>
            </a:pPr>
            <a:endParaRPr lang="ja-JP" altLang="en-US" dirty="0"/>
          </a:p>
        </p:txBody>
      </p:sp>
      <p:pic>
        <p:nvPicPr>
          <p:cNvPr id="4" name="Picture 5"/>
          <p:cNvPicPr>
            <a:picLocks noChangeAspect="1" noChangeArrowheads="1"/>
          </p:cNvPicPr>
          <p:nvPr/>
        </p:nvPicPr>
        <mc:AlternateContent>
          <mc:Choice xmlns:ma="http://schemas.microsoft.com/office/mac/drawingml/2008/main" Requires="ma">
            <p:blipFill>
              <a:blip r:embed="rId3"/>
              <a:srcRect t="-36722" b="-36722"/>
              <a:stretch>
                <a:fillRect/>
              </a:stretch>
            </p:blipFill>
          </mc:Choice>
          <mc:Fallback>
            <p:blipFill>
              <a:blip r:embed="rId4"/>
              <a:srcRect t="-36722" b="-36722"/>
              <a:stretch>
                <a:fillRect/>
              </a:stretch>
            </p:blipFill>
          </mc:Fallback>
        </mc:AlternateContent>
        <p:spPr>
          <a:xfrm>
            <a:off x="5410200" y="2438400"/>
            <a:ext cx="3733800" cy="393188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609600"/>
            <a:ext cx="8153400" cy="1143000"/>
          </a:xfrm>
        </p:spPr>
        <p:txBody>
          <a:bodyPr>
            <a:normAutofit fontScale="90000"/>
          </a:bodyPr>
          <a:lstStyle/>
          <a:p>
            <a:pPr algn="ctr"/>
            <a:r>
              <a:rPr lang="ja-JP" altLang="en-US" dirty="0" smtClean="0"/>
              <a:t>例</a:t>
            </a:r>
            <a:r>
              <a:rPr lang="en-US" altLang="ja-JP" dirty="0" smtClean="0"/>
              <a:t>1. </a:t>
            </a:r>
            <a:r>
              <a:rPr lang="ja-JP" altLang="en-US" dirty="0" smtClean="0">
                <a:solidFill>
                  <a:srgbClr val="800000"/>
                </a:solidFill>
              </a:rPr>
              <a:t>月</a:t>
            </a:r>
            <a:r>
              <a:rPr lang="ja-JP" altLang="en-US" dirty="0"/>
              <a:t>の日陰での地球由来生物探査</a:t>
            </a:r>
            <a:r>
              <a:rPr lang="en-US" altLang="ja-JP" dirty="0"/>
              <a:t/>
            </a:r>
            <a:br>
              <a:rPr lang="en-US" altLang="ja-JP" dirty="0"/>
            </a:br>
            <a:r>
              <a:rPr lang="ja-JP" altLang="en-US" i="1" dirty="0">
                <a:latin typeface="Helvetica"/>
                <a:cs typeface="Helvetica"/>
              </a:rPr>
              <a:t>（</a:t>
            </a:r>
            <a:r>
              <a:rPr lang="en-US" altLang="ja-JP" i="1" dirty="0" err="1">
                <a:latin typeface="Helvetica"/>
                <a:cs typeface="Helvetica"/>
              </a:rPr>
              <a:t>Haruyama</a:t>
            </a:r>
            <a:r>
              <a:rPr lang="en-US" altLang="ja-JP" i="1" dirty="0">
                <a:latin typeface="Helvetica"/>
                <a:cs typeface="Helvetica"/>
              </a:rPr>
              <a:t> and </a:t>
            </a:r>
            <a:r>
              <a:rPr lang="en-US" altLang="ja-JP" i="1" dirty="0" err="1">
                <a:latin typeface="Helvetica"/>
                <a:cs typeface="Helvetica"/>
              </a:rPr>
              <a:t>Yokobori</a:t>
            </a:r>
            <a:r>
              <a:rPr lang="en-US" altLang="ja-JP" i="1" dirty="0">
                <a:latin typeface="Helvetica"/>
                <a:cs typeface="Helvetica"/>
              </a:rPr>
              <a:t>)</a:t>
            </a:r>
          </a:p>
        </p:txBody>
      </p:sp>
      <p:sp>
        <p:nvSpPr>
          <p:cNvPr id="9219" name="Rectangle 3"/>
          <p:cNvSpPr>
            <a:spLocks noGrp="1" noChangeArrowheads="1"/>
          </p:cNvSpPr>
          <p:nvPr>
            <p:ph type="body" idx="1"/>
          </p:nvPr>
        </p:nvSpPr>
        <p:spPr>
          <a:xfrm>
            <a:off x="457200" y="2249424"/>
            <a:ext cx="4579983" cy="4325112"/>
          </a:xfrm>
        </p:spPr>
        <p:txBody>
          <a:bodyPr>
            <a:noAutofit/>
          </a:bodyPr>
          <a:lstStyle/>
          <a:p>
            <a:r>
              <a:rPr lang="ja-JP" altLang="en-US" dirty="0"/>
              <a:t>地球の微生物が隕石衝突等で脱出したならば、月まで到達しても良い。</a:t>
            </a:r>
            <a:endParaRPr lang="en-US" altLang="ja-JP" dirty="0"/>
          </a:p>
          <a:p>
            <a:r>
              <a:rPr lang="ja-JP" altLang="en-US" dirty="0"/>
              <a:t>着月地点が永久影や孔底であるならば、紫外線からの破壊を免れ、形状残存率が高くなる。</a:t>
            </a:r>
            <a:endParaRPr lang="en-US" altLang="ja-JP" dirty="0"/>
          </a:p>
          <a:p>
            <a:r>
              <a:rPr lang="ja-JP" altLang="en-US" dirty="0"/>
              <a:t>潜った微生物は保存される可能性が高い。</a:t>
            </a:r>
          </a:p>
        </p:txBody>
      </p:sp>
      <p:pic>
        <p:nvPicPr>
          <p:cNvPr id="4" name="図 3" descr="1"/>
          <p:cNvPicPr>
            <a:picLocks noChangeAspect="1" noChangeArrowheads="1"/>
          </p:cNvPicPr>
          <p:nvPr/>
        </p:nvPicPr>
        <p:blipFill>
          <a:blip r:embed="rId3"/>
          <a:srcRect/>
          <a:stretch>
            <a:fillRect/>
          </a:stretch>
        </p:blipFill>
        <p:spPr bwMode="auto">
          <a:xfrm>
            <a:off x="5037183" y="2212975"/>
            <a:ext cx="3898855" cy="365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ja-JP" altLang="en-US" dirty="0" smtClean="0"/>
              <a:t>例</a:t>
            </a:r>
            <a:r>
              <a:rPr lang="en-US" altLang="ja-JP" dirty="0" smtClean="0"/>
              <a:t>2. </a:t>
            </a:r>
            <a:r>
              <a:rPr lang="ja-JP" altLang="en-US" dirty="0" smtClean="0">
                <a:solidFill>
                  <a:srgbClr val="800000"/>
                </a:solidFill>
              </a:rPr>
              <a:t>火星</a:t>
            </a:r>
            <a:r>
              <a:rPr lang="ja-JP" altLang="en-US" dirty="0"/>
              <a:t>の微生物探査</a:t>
            </a:r>
            <a:r>
              <a:rPr lang="en-US" altLang="ja-JP" dirty="0"/>
              <a:t/>
            </a:r>
            <a:br>
              <a:rPr lang="en-US" altLang="ja-JP" dirty="0"/>
            </a:br>
            <a:r>
              <a:rPr lang="en-US" altLang="ja-JP" dirty="0">
                <a:solidFill>
                  <a:srgbClr val="800000"/>
                </a:solidFill>
              </a:rPr>
              <a:t>MELOS plan B. </a:t>
            </a:r>
          </a:p>
        </p:txBody>
      </p:sp>
      <p:sp>
        <p:nvSpPr>
          <p:cNvPr id="10243" name="Rectangle 3"/>
          <p:cNvSpPr>
            <a:spLocks noGrp="1" noChangeArrowheads="1"/>
          </p:cNvSpPr>
          <p:nvPr>
            <p:ph type="body" idx="1"/>
          </p:nvPr>
        </p:nvSpPr>
        <p:spPr>
          <a:xfrm>
            <a:off x="457200" y="2590800"/>
            <a:ext cx="8229600" cy="3983736"/>
          </a:xfrm>
        </p:spPr>
        <p:txBody>
          <a:bodyPr/>
          <a:lstStyle/>
          <a:p>
            <a:r>
              <a:rPr lang="ja-JP" altLang="en-US" sz="3200" dirty="0">
                <a:latin typeface="+mn-ea"/>
              </a:rPr>
              <a:t>メタン発生地帯にメタンを酸化して生育する生物が存在する可能性がある。</a:t>
            </a:r>
            <a:endParaRPr lang="en-US" altLang="ja-JP" sz="3200" dirty="0">
              <a:latin typeface="+mn-ea"/>
            </a:endParaRPr>
          </a:p>
          <a:p>
            <a:r>
              <a:rPr lang="ja-JP" altLang="en-US" sz="3200" dirty="0">
                <a:latin typeface="+mn-ea"/>
              </a:rPr>
              <a:t>火星土壌中では数</a:t>
            </a:r>
            <a:r>
              <a:rPr lang="en-US" altLang="ja-JP" sz="3200" dirty="0">
                <a:latin typeface="+mn-ea"/>
              </a:rPr>
              <a:t>cm</a:t>
            </a:r>
            <a:r>
              <a:rPr lang="ja-JP" altLang="en-US" sz="3200" dirty="0">
                <a:latin typeface="+mn-ea"/>
              </a:rPr>
              <a:t>潜れば、生命は生存可能。</a:t>
            </a:r>
            <a:endParaRPr lang="en-US" altLang="ja-JP" sz="3200" dirty="0">
              <a:latin typeface="+mn-ea"/>
            </a:endParaRPr>
          </a:p>
          <a:p>
            <a:r>
              <a:rPr lang="ja-JP" altLang="en-US" sz="3200" dirty="0">
                <a:latin typeface="+mn-ea"/>
              </a:rPr>
              <a:t>液体の水の存在は望ましいが必須かどうかは不明。</a:t>
            </a:r>
            <a:endParaRPr lang="en-US" altLang="ja-JP" sz="3200" dirty="0">
              <a:latin typeface="+mn-ea"/>
            </a:endParaRPr>
          </a:p>
          <a:p>
            <a:r>
              <a:rPr lang="ja-JP" altLang="en-US" sz="3200" dirty="0">
                <a:latin typeface="+mn-ea"/>
              </a:rPr>
              <a:t>メタン発生地帯の土壌中微生物探査</a:t>
            </a:r>
            <a:r>
              <a:rPr lang="ja-JP" altLang="en-US" dirty="0">
                <a:latin typeface="+mj-ea"/>
                <a:ea typeface="+mj-ea"/>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ja-JP" altLang="en-US" dirty="0" smtClean="0"/>
              <a:t>重要技術課題</a:t>
            </a:r>
            <a:endParaRPr lang="ja-JP" altLang="en-US" dirty="0"/>
          </a:p>
        </p:txBody>
      </p:sp>
      <p:sp>
        <p:nvSpPr>
          <p:cNvPr id="11267" name="Rectangle 3"/>
          <p:cNvSpPr>
            <a:spLocks noGrp="1" noChangeArrowheads="1"/>
          </p:cNvSpPr>
          <p:nvPr>
            <p:ph type="body" idx="1"/>
          </p:nvPr>
        </p:nvSpPr>
        <p:spPr/>
        <p:txBody>
          <a:bodyPr/>
          <a:lstStyle/>
          <a:p>
            <a:r>
              <a:rPr lang="ja-JP" altLang="en-US" sz="3200" dirty="0">
                <a:latin typeface="+mn-ea"/>
              </a:rPr>
              <a:t>蛍光顕微鏡による自動探査装置の開発</a:t>
            </a:r>
            <a:endParaRPr lang="en-US" altLang="ja-JP" sz="3200" dirty="0">
              <a:latin typeface="+mn-ea"/>
            </a:endParaRPr>
          </a:p>
          <a:p>
            <a:r>
              <a:rPr lang="ja-JP" altLang="en-US" sz="3200" dirty="0">
                <a:latin typeface="+mn-ea"/>
              </a:rPr>
              <a:t>アミノ酸分析装置の</a:t>
            </a:r>
            <a:r>
              <a:rPr lang="ja-JP" altLang="en-US" sz="3200" dirty="0" smtClean="0">
                <a:latin typeface="+mn-ea"/>
              </a:rPr>
              <a:t>小型化</a:t>
            </a:r>
            <a:r>
              <a:rPr lang="en-US" altLang="ja-JP" sz="3200" dirty="0" smtClean="0">
                <a:latin typeface="+mn-ea"/>
              </a:rPr>
              <a:t> (</a:t>
            </a:r>
            <a:r>
              <a:rPr lang="en-US" altLang="ja-JP" sz="3200" dirty="0" err="1" smtClean="0">
                <a:latin typeface="Symbol" charset="2"/>
                <a:cs typeface="Symbol" charset="2"/>
              </a:rPr>
              <a:t>m</a:t>
            </a:r>
            <a:r>
              <a:rPr lang="en-US" altLang="ja-JP" sz="3200" dirty="0" err="1" smtClean="0">
                <a:latin typeface="Times"/>
                <a:cs typeface="Times"/>
              </a:rPr>
              <a:t>TAS</a:t>
            </a:r>
            <a:r>
              <a:rPr lang="ja-JP" altLang="en-US" sz="3200" dirty="0" smtClean="0">
                <a:latin typeface="+mn-ea"/>
              </a:rPr>
              <a:t>など）</a:t>
            </a:r>
            <a:endParaRPr lang="en-US" altLang="ja-JP" sz="3200" dirty="0" smtClean="0">
              <a:latin typeface="+mn-ea"/>
            </a:endParaRPr>
          </a:p>
          <a:p>
            <a:pPr>
              <a:buNone/>
            </a:pPr>
            <a:r>
              <a:rPr lang="ja-JP" altLang="ja-JP" sz="3200" dirty="0" smtClean="0">
                <a:latin typeface="+mn-ea"/>
              </a:rPr>
              <a:t>　</a:t>
            </a:r>
            <a:r>
              <a:rPr lang="ja-JP" altLang="en-US" sz="3200" dirty="0" smtClean="0">
                <a:latin typeface="+mn-ea"/>
              </a:rPr>
              <a:t>　前処理（加水分解）法を含む</a:t>
            </a:r>
            <a:endParaRPr lang="en-US" altLang="ja-JP" sz="3200" dirty="0" smtClean="0">
              <a:latin typeface="+mn-ea"/>
            </a:endParaRPr>
          </a:p>
          <a:p>
            <a:r>
              <a:rPr lang="ja-JP" altLang="en-US" sz="3200" dirty="0" smtClean="0">
                <a:latin typeface="+mn-ea"/>
              </a:rPr>
              <a:t>火星・タイタンにお</a:t>
            </a:r>
            <a:r>
              <a:rPr lang="ja-JP" altLang="en-US" sz="3200" dirty="0">
                <a:latin typeface="+mn-ea"/>
              </a:rPr>
              <a:t>ける</a:t>
            </a:r>
            <a:r>
              <a:rPr lang="ja-JP" altLang="en-US" sz="3200" dirty="0" smtClean="0">
                <a:latin typeface="+mn-ea"/>
              </a:rPr>
              <a:t>メタン発生源探査法</a:t>
            </a:r>
            <a:endParaRPr lang="en-US" altLang="ja-JP" sz="3200" dirty="0" smtClean="0">
              <a:latin typeface="+mn-ea"/>
            </a:endParaRPr>
          </a:p>
          <a:p>
            <a:endParaRPr lang="ja-JP"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提案代表者</a:t>
            </a:r>
            <a:endParaRPr lang="ja-JP" altLang="en-US" dirty="0"/>
          </a:p>
        </p:txBody>
      </p:sp>
      <p:sp>
        <p:nvSpPr>
          <p:cNvPr id="3" name="コンテンツ プレースホルダ 2"/>
          <p:cNvSpPr>
            <a:spLocks noGrp="1"/>
          </p:cNvSpPr>
          <p:nvPr>
            <p:ph idx="1"/>
          </p:nvPr>
        </p:nvSpPr>
        <p:spPr/>
        <p:txBody>
          <a:bodyPr>
            <a:normAutofit/>
          </a:bodyPr>
          <a:lstStyle/>
          <a:p>
            <a:r>
              <a:rPr lang="ja-JP" altLang="en-US" sz="3600" dirty="0" smtClean="0"/>
              <a:t>岡本健二（大阪府大）</a:t>
            </a:r>
            <a:endParaRPr lang="en-US" altLang="ja-JP" sz="3600" dirty="0" smtClean="0"/>
          </a:p>
          <a:p>
            <a:r>
              <a:rPr lang="ja-JP" altLang="en-US" sz="3600" dirty="0" smtClean="0"/>
              <a:t>小林憲正（横浜国大院工）</a:t>
            </a:r>
            <a:endParaRPr lang="en-US" altLang="ja-JP" sz="3600" dirty="0" smtClean="0"/>
          </a:p>
          <a:p>
            <a:r>
              <a:rPr lang="ja-JP" altLang="en-US" sz="3600" dirty="0" smtClean="0"/>
              <a:t>関根康人（東大院新領域）</a:t>
            </a:r>
            <a:endParaRPr lang="en-US" altLang="ja-JP" sz="3600" dirty="0" smtClean="0"/>
          </a:p>
          <a:p>
            <a:r>
              <a:rPr lang="ja-JP" altLang="en-US" sz="3600" dirty="0" smtClean="0"/>
              <a:t>橘　省吾（東大院理）</a:t>
            </a:r>
            <a:endParaRPr lang="en-US" altLang="ja-JP" sz="3600" dirty="0" smtClean="0"/>
          </a:p>
          <a:p>
            <a:r>
              <a:rPr lang="ja-JP" altLang="en-US" sz="3600" dirty="0" smtClean="0"/>
              <a:t>長沼　毅（広島大院生物圏）</a:t>
            </a:r>
            <a:endParaRPr lang="en-US" altLang="ja-JP" sz="3600" dirty="0" smtClean="0"/>
          </a:p>
          <a:p>
            <a:r>
              <a:rPr lang="ja-JP" altLang="en-US" sz="3600" dirty="0" smtClean="0"/>
              <a:t>山岸明彦（東薬大生命）</a:t>
            </a:r>
            <a:endParaRPr lang="en-US" altLang="ja-JP" sz="3600" dirty="0" smtClean="0"/>
          </a:p>
          <a:p>
            <a:endParaRPr lang="ja-JP" altLang="en-US" sz="3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ＭＳ ゴシック"/>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ＭＳ 明朝"/>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アーバン.thmx</Template>
  <TotalTime>468</TotalTime>
  <Words>884</Words>
  <Application>Microsoft Macintosh PowerPoint</Application>
  <PresentationFormat>画面に合わせる (4:3)</PresentationFormat>
  <Paragraphs>136</Paragraphs>
  <Slides>16</Slides>
  <Notes>10</Notes>
  <HiddenSlides>0</HiddenSlides>
  <MMClips>0</MMClips>
  <ScaleCrop>false</ScaleCrop>
  <HeadingPairs>
    <vt:vector size="6" baseType="variant">
      <vt:variant>
        <vt:lpstr>デザイン テンプレート</vt:lpstr>
      </vt:variant>
      <vt:variant>
        <vt:i4>1</vt:i4>
      </vt:variant>
      <vt:variant>
        <vt:lpstr>埋め込まれた OLE サーバー</vt:lpstr>
      </vt:variant>
      <vt:variant>
        <vt:i4>1</vt:i4>
      </vt:variant>
      <vt:variant>
        <vt:lpstr>スライド タイトル</vt:lpstr>
      </vt:variant>
      <vt:variant>
        <vt:i4>16</vt:i4>
      </vt:variant>
    </vt:vector>
  </HeadingPairs>
  <TitlesOfParts>
    <vt:vector size="18" baseType="lpstr">
      <vt:lpstr>アーバン</vt:lpstr>
      <vt:lpstr>ワークシート</vt:lpstr>
      <vt:lpstr>アストロバイオロジーパネル Where are We from? Are We alone in the Universe?</vt:lpstr>
      <vt:lpstr>アストロバイオロジー  Astrobiology 　 地球および地球外における生命の起源・進化・分布と未来</vt:lpstr>
      <vt:lpstr>研究課題</vt:lpstr>
      <vt:lpstr>生命起源を探る惑星探査</vt:lpstr>
      <vt:lpstr>1. 前生物的に生成した有機物の探査</vt:lpstr>
      <vt:lpstr>2. 惑星環境下での有機物進化の化石 タイタン：化学進化の天然の実験室</vt:lpstr>
      <vt:lpstr>3. 地球と異なる生命システム 4. 微生物の惑星間移動  </vt:lpstr>
      <vt:lpstr>どこにいるか１． 地球微生物が到達保存されるところ</vt:lpstr>
      <vt:lpstr>どこにいるか 2. 自由エネルギーの有るところ</vt:lpstr>
      <vt:lpstr>どう探すか１．</vt:lpstr>
      <vt:lpstr>どうさがすか２． 生命探査方法の開発</vt:lpstr>
      <vt:lpstr>どうさがすか　３． 生命探査方法の開発</vt:lpstr>
      <vt:lpstr>例1. 月の日陰での地球由来生物探査 （Haruyama and Yokobori)</vt:lpstr>
      <vt:lpstr>例2. 火星の微生物探査 MELOS plan B. </vt:lpstr>
      <vt:lpstr>重要技術課題</vt:lpstr>
      <vt:lpstr>提案代表者</vt:lpstr>
    </vt:vector>
  </TitlesOfParts>
  <Company>横浜国立大学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将来の月惑星探査に向けた構想と戦略 表層環境と生命の進化*</dc:title>
  <dc:creator>小林 憲正</dc:creator>
  <cp:lastModifiedBy>コバヤシ ケンセイ</cp:lastModifiedBy>
  <cp:revision>19</cp:revision>
  <dcterms:created xsi:type="dcterms:W3CDTF">2010-09-10T02:01:52Z</dcterms:created>
  <dcterms:modified xsi:type="dcterms:W3CDTF">2010-09-10T02:37:45Z</dcterms:modified>
</cp:coreProperties>
</file>