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1pPr>
    <a:lvl2pPr marL="0" marR="0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2pPr>
    <a:lvl3pPr marL="0" marR="0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3pPr>
    <a:lvl4pPr marL="0" marR="0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4pPr>
    <a:lvl5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5pPr>
    <a:lvl6pPr marL="0" marR="0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6pPr>
    <a:lvl7pPr marL="0" marR="0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7pPr>
    <a:lvl8pPr marL="0" marR="0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8pPr>
    <a:lvl9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AF4"/>
          </a:solidFill>
        </a:fill>
      </a:tcStyle>
    </a:wholeTbl>
    <a:band2H>
      <a:tcTxStyle/>
      <a:tcStyle>
        <a:tcBdr/>
        <a:fill>
          <a:solidFill>
            <a:srgbClr val="F1F5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Row>
  </a:tblStyle>
  <a:tblStyle styleId="{C7B018BB-80A7-4F77-B60F-C8B233D01FF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927892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25964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/>
          <a:lstStyle>
            <a:lvl2pPr marL="742950" indent="-285750">
              <a:spcBef>
                <a:spcPts val="600"/>
              </a:spcBef>
              <a:buChar char="–"/>
              <a:defRPr sz="2800"/>
            </a:lvl2pPr>
            <a:lvl3pPr marL="1143000" indent="-228600">
              <a:spcBef>
                <a:spcPts val="500"/>
              </a:spcBef>
              <a:defRPr sz="2400"/>
            </a:lvl3pPr>
            <a:lvl4pPr marL="1600200" indent="-228600">
              <a:spcBef>
                <a:spcPts val="400"/>
              </a:spcBef>
              <a:buChar char="–"/>
              <a:defRPr sz="2000"/>
            </a:lvl4pPr>
            <a:lvl5pPr marL="2057400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43416" y="6467475"/>
            <a:ext cx="243384" cy="254000"/>
          </a:xfrm>
          <a:prstGeom prst="rect">
            <a:avLst/>
          </a:prstGeom>
          <a:ln w="12700"/>
        </p:spPr>
        <p:txBody>
          <a:bodyPr wrap="none" lIns="38100" tIns="38100" rIns="38100" bIns="38100" anchor="ctr">
            <a:spAutoFit/>
          </a:bodyPr>
          <a:lstStyle>
            <a:lvl1pPr algn="r">
              <a:buClrTx/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1pPr>
      <a:lvl2pPr marL="0" marR="0" indent="228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2pPr>
      <a:lvl3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3pPr>
      <a:lvl4pPr marL="0" marR="0" indent="685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4pPr>
      <a:lvl5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5pPr>
      <a:lvl6pPr marL="0" marR="0" indent="1143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6pPr>
      <a:lvl7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7pPr>
      <a:lvl8pPr marL="0" marR="0" indent="1600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5pPr>
      <a:lvl6pPr marL="3365500" marR="0" indent="-914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71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6pPr>
      <a:lvl7pPr marL="3721100" marR="0" indent="-914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71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7pPr>
      <a:lvl8pPr marL="4076700" marR="0" indent="-914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71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8pPr>
      <a:lvl9pPr marL="4432300" marR="0" indent="-914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0000"/>
        </a:buClr>
        <a:buSzPct val="171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1pPr>
      <a:lvl2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2pPr>
      <a:lvl3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3pPr>
      <a:lvl4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4pPr>
      <a:lvl5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5pPr>
      <a:lvl6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6pPr>
      <a:lvl7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7pPr>
      <a:lvl8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8pPr>
      <a:lvl9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kusei.jp/meetings/f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スクリーンショット 2015-05-12 10.30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3200" y="1380992"/>
            <a:ext cx="2545023" cy="2324101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008113"/>
          </a:xfrm>
          <a:prstGeom prst="rect">
            <a:avLst/>
          </a:prstGeom>
        </p:spPr>
        <p:txBody>
          <a:bodyPr/>
          <a:lstStyle/>
          <a:p>
            <a:r>
              <a:t>惑星科学フロンティアセミナー2016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25400" y="1044103"/>
            <a:ext cx="9118600" cy="6093297"/>
          </a:xfrm>
          <a:prstGeom prst="rect">
            <a:avLst/>
          </a:prstGeom>
        </p:spPr>
        <p:txBody>
          <a:bodyPr/>
          <a:lstStyle/>
          <a:p>
            <a:pPr marL="407193" indent="-407193">
              <a:defRPr sz="2960"/>
            </a:pPr>
            <a:r>
              <a:rPr sz="3515" b="1" dirty="0" err="1">
                <a:solidFill>
                  <a:srgbClr val="FFA900"/>
                </a:solidFill>
                <a:uFill>
                  <a:solidFill>
                    <a:srgbClr val="FFA900"/>
                  </a:solidFill>
                </a:uFill>
              </a:rPr>
              <a:t>百瀬宗武</a:t>
            </a:r>
            <a:r>
              <a:rPr dirty="0" err="1"/>
              <a:t>氏（茨城大学理学部</a:t>
            </a:r>
            <a:r>
              <a:rPr dirty="0" smtClean="0"/>
              <a:t>）</a:t>
            </a:r>
            <a:endParaRPr dirty="0"/>
          </a:p>
          <a:p>
            <a:pPr marL="407193" indent="-407193">
              <a:defRPr sz="2960"/>
            </a:pPr>
            <a:r>
              <a:rPr sz="3515" b="1" dirty="0" err="1">
                <a:solidFill>
                  <a:srgbClr val="0085CC"/>
                </a:solidFill>
                <a:uFill>
                  <a:solidFill>
                    <a:srgbClr val="0085CC"/>
                  </a:solidFill>
                </a:uFill>
              </a:rPr>
              <a:t>原始惑星系円盤観測</a:t>
            </a:r>
            <a:endParaRPr sz="3515" b="1" dirty="0">
              <a:solidFill>
                <a:srgbClr val="0085CC"/>
              </a:solidFill>
              <a:uFill>
                <a:solidFill>
                  <a:srgbClr val="0085CC"/>
                </a:solidFill>
              </a:uFill>
            </a:endParaRPr>
          </a:p>
          <a:p>
            <a:pPr marL="0" indent="0">
              <a:buSzTx/>
              <a:buNone/>
              <a:defRPr sz="2960"/>
            </a:pPr>
            <a:r>
              <a:rPr sz="3515" b="1" dirty="0">
                <a:solidFill>
                  <a:srgbClr val="0085CC"/>
                </a:solidFill>
                <a:uFill>
                  <a:solidFill>
                    <a:srgbClr val="0085CC"/>
                  </a:solidFill>
                </a:uFill>
              </a:rPr>
              <a:t>（</a:t>
            </a:r>
            <a:r>
              <a:rPr b="1" dirty="0" err="1">
                <a:solidFill>
                  <a:srgbClr val="3A85CD"/>
                </a:solidFill>
              </a:rPr>
              <a:t>最先端</a:t>
            </a:r>
            <a:r>
              <a:rPr sz="3515" b="1" dirty="0" err="1">
                <a:solidFill>
                  <a:srgbClr val="0085CC"/>
                </a:solidFill>
                <a:uFill>
                  <a:solidFill>
                    <a:srgbClr val="0085CC"/>
                  </a:solidFill>
                </a:uFill>
              </a:rPr>
              <a:t>ALMA</a:t>
            </a:r>
            <a:r>
              <a:rPr b="1" dirty="0" err="1">
                <a:solidFill>
                  <a:srgbClr val="3A85CD"/>
                </a:solidFill>
              </a:rPr>
              <a:t>の話が聞ける</a:t>
            </a:r>
            <a:r>
              <a:rPr b="1" dirty="0">
                <a:solidFill>
                  <a:srgbClr val="3A85CD"/>
                </a:solidFill>
              </a:rPr>
              <a:t>！！</a:t>
            </a:r>
            <a:r>
              <a:rPr sz="3515" b="1" dirty="0">
                <a:solidFill>
                  <a:srgbClr val="0085CC"/>
                </a:solidFill>
                <a:uFill>
                  <a:solidFill>
                    <a:srgbClr val="0085CC"/>
                  </a:solidFill>
                </a:uFill>
              </a:rPr>
              <a:t>）</a:t>
            </a:r>
          </a:p>
          <a:p>
            <a:pPr>
              <a:defRPr sz="2960" b="1" u="sng">
                <a:solidFill>
                  <a:srgbClr val="FF2600"/>
                </a:solidFill>
              </a:defRPr>
            </a:pPr>
            <a:r>
              <a:rPr dirty="0"/>
              <a:t>9月5日(月)〜8日(木)</a:t>
            </a:r>
          </a:p>
          <a:p>
            <a:pPr marL="321468" indent="-321468">
              <a:defRPr sz="2960"/>
            </a:pPr>
            <a:r>
              <a:rPr sz="2775" dirty="0" err="1"/>
              <a:t>なんと</a:t>
            </a:r>
            <a:r>
              <a:rPr sz="3275" dirty="0" err="1">
                <a:solidFill>
                  <a:srgbClr val="008F00"/>
                </a:solidFill>
                <a:uFill>
                  <a:solidFill>
                    <a:srgbClr val="008F00"/>
                  </a:solidFill>
                </a:uFill>
              </a:rPr>
              <a:t>北海道</a:t>
            </a:r>
            <a:r>
              <a:rPr sz="3275" dirty="0">
                <a:solidFill>
                  <a:srgbClr val="008F00"/>
                </a:solidFill>
                <a:uFill>
                  <a:solidFill>
                    <a:srgbClr val="008F00"/>
                  </a:solidFill>
                </a:uFill>
              </a:rPr>
              <a:t>!!</a:t>
            </a:r>
            <a:r>
              <a:rPr sz="1800" dirty="0">
                <a:solidFill>
                  <a:srgbClr val="008F00"/>
                </a:solidFill>
                <a:uFill>
                  <a:solidFill>
                    <a:srgbClr val="008F00"/>
                  </a:solidFill>
                </a:uFill>
              </a:rPr>
              <a:t> (</a:t>
            </a:r>
            <a:r>
              <a:rPr sz="1800" dirty="0" err="1"/>
              <a:t>勇払郡むかわ町穂別</a:t>
            </a:r>
            <a:r>
              <a:rPr sz="1800" dirty="0"/>
              <a:t>)</a:t>
            </a:r>
          </a:p>
          <a:p>
            <a:pPr marL="0" lvl="1" indent="0" hangingPunct="0">
              <a:buSzTx/>
              <a:buNone/>
              <a:defRPr b="1"/>
            </a:pPr>
            <a:r>
              <a:rPr lang="ja-JP" altLang="en-US" sz="1800" b="1" dirty="0" smtClean="0"/>
              <a:t>☆</a:t>
            </a:r>
            <a:r>
              <a:rPr lang="ja-JP" altLang="en-US" sz="1800" b="1" dirty="0"/>
              <a:t>参加者</a:t>
            </a:r>
          </a:p>
          <a:p>
            <a:pPr marL="0" lvl="2" indent="685800" hangingPunct="0">
              <a:spcBef>
                <a:spcPts val="600"/>
              </a:spcBef>
              <a:buSzTx/>
              <a:buNone/>
            </a:pPr>
            <a:r>
              <a:rPr lang="ja-JP" altLang="en-US" sz="1800" dirty="0"/>
              <a:t>多種多様な分野の、院生からポスドク・職持ち、偉い先生までいろいろ！</a:t>
            </a:r>
          </a:p>
          <a:p>
            <a:pPr marL="0" lvl="1" indent="0" hangingPunct="0">
              <a:buSzTx/>
              <a:buNone/>
              <a:defRPr b="1"/>
            </a:pPr>
            <a:r>
              <a:rPr lang="ja-JP" altLang="en-US" sz="1800" b="1" dirty="0"/>
              <a:t>☆講義のレベル</a:t>
            </a:r>
          </a:p>
          <a:p>
            <a:pPr marL="0" lvl="2" indent="685800" hangingPunct="0">
              <a:spcBef>
                <a:spcPts val="600"/>
              </a:spcBef>
              <a:buSzTx/>
              <a:buNone/>
            </a:pPr>
            <a:r>
              <a:rPr lang="ja-JP" altLang="en-US" sz="1800" dirty="0">
                <a:solidFill>
                  <a:srgbClr val="E32400"/>
                </a:solidFill>
                <a:uFill>
                  <a:solidFill>
                    <a:srgbClr val="E32400"/>
                  </a:solidFill>
                </a:uFill>
              </a:rPr>
              <a:t>チュートリアル的な</a:t>
            </a:r>
            <a:r>
              <a:rPr lang="ja-JP" altLang="en-US" sz="1800" dirty="0"/>
              <a:t>ところから始まり</a:t>
            </a:r>
          </a:p>
          <a:p>
            <a:pPr marL="0" lvl="2" indent="685800" hangingPunct="0">
              <a:spcBef>
                <a:spcPts val="600"/>
              </a:spcBef>
              <a:buSzTx/>
              <a:buNone/>
            </a:pPr>
            <a:r>
              <a:rPr lang="ja-JP" altLang="en-US" sz="1800" dirty="0"/>
              <a:t>最後は講師がいちばん</a:t>
            </a:r>
            <a:r>
              <a:rPr lang="ja-JP" altLang="en-US" sz="1800" dirty="0">
                <a:solidFill>
                  <a:srgbClr val="E32400"/>
                </a:solidFill>
                <a:uFill>
                  <a:solidFill>
                    <a:srgbClr val="E32400"/>
                  </a:solidFill>
                </a:uFill>
              </a:rPr>
              <a:t>面白いと思う最先端なテーマ</a:t>
            </a:r>
            <a:r>
              <a:rPr lang="ja-JP" altLang="en-US" sz="1800" dirty="0"/>
              <a:t>まで！</a:t>
            </a:r>
          </a:p>
          <a:p>
            <a:pPr marL="0" indent="0">
              <a:spcBef>
                <a:spcPts val="600"/>
              </a:spcBef>
              <a:buSzTx/>
              <a:buNone/>
              <a:defRPr sz="2960"/>
            </a:pPr>
            <a:endParaRPr sz="2405" dirty="0"/>
          </a:p>
          <a:p>
            <a:pPr marL="0" indent="0" algn="ctr">
              <a:buClr>
                <a:srgbClr val="008F00"/>
              </a:buClr>
              <a:buSzTx/>
              <a:buNone/>
              <a:defRPr sz="2960"/>
            </a:pPr>
            <a:r>
              <a:rPr u="sng" dirty="0">
                <a:solidFill>
                  <a:srgbClr val="008F00"/>
                </a:solidFill>
                <a:uFill>
                  <a:solidFill>
                    <a:srgbClr val="008F00"/>
                  </a:solidFill>
                </a:uFill>
                <a:hlinkClick r:id="rId3"/>
              </a:rPr>
              <a:t>https://www.wakusei.jp/meetings/fs/</a:t>
            </a:r>
          </a:p>
        </p:txBody>
      </p:sp>
      <p:sp>
        <p:nvSpPr>
          <p:cNvPr id="25" name="Shape 25"/>
          <p:cNvSpPr/>
          <p:nvPr/>
        </p:nvSpPr>
        <p:spPr>
          <a:xfrm flipH="1">
            <a:off x="5321746" y="2926655"/>
            <a:ext cx="2211190" cy="389038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defTabSz="457200">
              <a:buClrTx/>
              <a:defRPr sz="1200">
                <a:uFillTx/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</Words>
  <Application>Microsoft Office PowerPoint</Application>
  <PresentationFormat>画面に合わせる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Lucida Grande</vt:lpstr>
      <vt:lpstr>ヒラギノ角ゴ ProN W3</vt:lpstr>
      <vt:lpstr>Arial</vt:lpstr>
      <vt:lpstr>Calibri</vt:lpstr>
      <vt:lpstr>White</vt:lpstr>
      <vt:lpstr>惑星科学フロンティアセミナー2016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惑星科学フロンティアセミナー2016</dc:title>
  <cp:lastModifiedBy>千秋博紀</cp:lastModifiedBy>
  <cp:revision>1</cp:revision>
  <dcterms:modified xsi:type="dcterms:W3CDTF">2016-05-17T23:37:23Z</dcterms:modified>
</cp:coreProperties>
</file>